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</p:sldIdLst>
  <p:sldSz cx="9144000" cy="5143500" type="screen16x9"/>
  <p:notesSz cx="51435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8" roundtripDataSignature="AMtx7mgZZbI622OTFvFtun15nC3vZCa+e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53" y="3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customschemas.google.com/relationships/presentationmetadata" Target="meta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857400" y="685800"/>
            <a:ext cx="34291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6" name="Google Shape;206;p1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1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5" name="Google Shape;225;p1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1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4" name="Google Shape;244;p1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1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5" name="Google Shape;265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4" name="Google Shape;284;p1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1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4" name="Google Shape;304;p1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1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3" name="Google Shape;323;p1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1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2" name="Google Shape;342;p1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1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1" name="Google Shape;361;p1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1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18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81" name="Google Shape;381;p1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1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19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7" name="Google Shape;47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00" name="Google Shape;400;p2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2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9" name="Google Shape;419;p2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2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40" name="Google Shape;440;p2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2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59" name="Google Shape;459;p2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2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23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79" name="Google Shape;479;p2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2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24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8" name="Google Shape;498;p2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2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25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18" name="Google Shape;518;p2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2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26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37" name="Google Shape;537;p2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2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56" name="Google Shape;556;p2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2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28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75" name="Google Shape;575;p2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p2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29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8" name="Google Shape;68;p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96" name="Google Shape;596;p3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3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30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16" name="Google Shape;616;p3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7" name="Google Shape;617;p3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31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4" name="Google Shape;634;p3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3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32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53" name="Google Shape;653;p3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p3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33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73" name="Google Shape;673;p3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4" name="Google Shape;674;p3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34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92" name="Google Shape;692;p3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3" name="Google Shape;693;p3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35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11" name="Google Shape;711;p3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3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36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32" name="Google Shape;732;p3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3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37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51" name="Google Shape;751;p3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2" name="Google Shape;752;p3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38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70" name="Google Shape;770;p3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1" name="Google Shape;771;p3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39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7" name="Google Shape;87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88" name="Google Shape;788;p4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9" name="Google Shape;789;p4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40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07" name="Google Shape;807;p4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8" name="Google Shape;808;p4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41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26" name="Google Shape;826;p4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7" name="Google Shape;827;p4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42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42" name="Google Shape;842;p4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3" name="Google Shape;843;p4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43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7" name="Google Shape;107;p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6" name="Google Shape;126;p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5" name="Google Shape;145;p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5" name="Google Shape;165;p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7" name="Google Shape;187;p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1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1"/>
          <p:cNvSpPr/>
          <p:nvPr/>
        </p:nvSpPr>
        <p:spPr>
          <a:xfrm>
            <a:off x="640080" y="502920"/>
            <a:ext cx="73152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400"/>
              <a:buFont typeface="Calibri"/>
              <a:buNone/>
            </a:pPr>
            <a:r>
              <a:rPr lang="en-US" sz="14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WEEK 3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1"/>
          <p:cNvSpPr/>
          <p:nvPr/>
        </p:nvSpPr>
        <p:spPr>
          <a:xfrm>
            <a:off x="640080" y="777240"/>
            <a:ext cx="7315200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400"/>
              <a:buFont typeface="Calibri"/>
              <a:buNone/>
            </a:pPr>
            <a:r>
              <a:rPr lang="en-US" sz="34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Data Cleaning II + Real Dataset</a:t>
            </a:r>
            <a:endParaRPr sz="3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1"/>
          <p:cNvSpPr/>
          <p:nvPr/>
        </p:nvSpPr>
        <p:spPr>
          <a:xfrm>
            <a:off x="640080" y="1280160"/>
            <a:ext cx="7315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Calibri"/>
              <a:buNone/>
            </a:pPr>
            <a:r>
              <a:rPr lang="en-US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Production-ready cleaning with outliers, strings, dates, and full pipelines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"/>
          <p:cNvSpPr/>
          <p:nvPr/>
        </p:nvSpPr>
        <p:spPr>
          <a:xfrm>
            <a:off x="640080" y="1627632"/>
            <a:ext cx="7498080" cy="420624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1"/>
          <p:cNvSpPr/>
          <p:nvPr/>
        </p:nvSpPr>
        <p:spPr>
          <a:xfrm>
            <a:off x="640080" y="1627632"/>
            <a:ext cx="54864" cy="420624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1"/>
          <p:cNvSpPr/>
          <p:nvPr/>
        </p:nvSpPr>
        <p:spPr>
          <a:xfrm>
            <a:off x="777240" y="1627632"/>
            <a:ext cx="82296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11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1"/>
          <p:cNvSpPr/>
          <p:nvPr/>
        </p:nvSpPr>
        <p:spPr>
          <a:xfrm>
            <a:off x="1645920" y="1627632"/>
            <a:ext cx="228600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Calibri"/>
              <a:buNone/>
            </a:pPr>
            <a:r>
              <a:rPr lang="en-US" sz="11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Outlier Strategies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1"/>
          <p:cNvSpPr/>
          <p:nvPr/>
        </p:nvSpPr>
        <p:spPr>
          <a:xfrm>
            <a:off x="3977640" y="1627632"/>
            <a:ext cx="406908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Capping, flooring, removal, model sensitivity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1"/>
          <p:cNvSpPr/>
          <p:nvPr/>
        </p:nvSpPr>
        <p:spPr>
          <a:xfrm>
            <a:off x="640080" y="2103120"/>
            <a:ext cx="7498080" cy="420624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1"/>
          <p:cNvSpPr/>
          <p:nvPr/>
        </p:nvSpPr>
        <p:spPr>
          <a:xfrm>
            <a:off x="640080" y="2103120"/>
            <a:ext cx="54864" cy="420624"/>
          </a:xfrm>
          <a:prstGeom prst="rect">
            <a:avLst/>
          </a:prstGeom>
          <a:solidFill>
            <a:srgbClr val="3498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1"/>
          <p:cNvSpPr/>
          <p:nvPr/>
        </p:nvSpPr>
        <p:spPr>
          <a:xfrm>
            <a:off x="777240" y="2103120"/>
            <a:ext cx="82296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12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1"/>
          <p:cNvSpPr/>
          <p:nvPr/>
        </p:nvSpPr>
        <p:spPr>
          <a:xfrm>
            <a:off x="1645920" y="2103120"/>
            <a:ext cx="228600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Calibri"/>
              <a:buNone/>
            </a:pPr>
            <a:r>
              <a:rPr lang="en-US" sz="11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String &amp; Date Cleaning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1"/>
          <p:cNvSpPr/>
          <p:nvPr/>
        </p:nvSpPr>
        <p:spPr>
          <a:xfrm>
            <a:off x="3977640" y="2103120"/>
            <a:ext cx="406908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Text normalization, datetime parsing, time zones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1"/>
          <p:cNvSpPr/>
          <p:nvPr/>
        </p:nvSpPr>
        <p:spPr>
          <a:xfrm>
            <a:off x="640080" y="2578608"/>
            <a:ext cx="7498080" cy="420624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1"/>
          <p:cNvSpPr/>
          <p:nvPr/>
        </p:nvSpPr>
        <p:spPr>
          <a:xfrm>
            <a:off x="640080" y="2578608"/>
            <a:ext cx="54864" cy="420624"/>
          </a:xfrm>
          <a:prstGeom prst="rect">
            <a:avLst/>
          </a:prstGeom>
          <a:solidFill>
            <a:srgbClr val="27AE6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1"/>
          <p:cNvSpPr/>
          <p:nvPr/>
        </p:nvSpPr>
        <p:spPr>
          <a:xfrm>
            <a:off x="777240" y="2578608"/>
            <a:ext cx="82296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13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1"/>
          <p:cNvSpPr/>
          <p:nvPr/>
        </p:nvSpPr>
        <p:spPr>
          <a:xfrm>
            <a:off x="1645920" y="2578608"/>
            <a:ext cx="228600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Calibri"/>
              <a:buNone/>
            </a:pPr>
            <a:r>
              <a:rPr lang="en-US" sz="11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Large Dataset Cleaning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1"/>
          <p:cNvSpPr/>
          <p:nvPr/>
        </p:nvSpPr>
        <p:spPr>
          <a:xfrm>
            <a:off x="3977640" y="2578608"/>
            <a:ext cx="406908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Chunking, sampling, vectorization, performance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1"/>
          <p:cNvSpPr/>
          <p:nvPr/>
        </p:nvSpPr>
        <p:spPr>
          <a:xfrm>
            <a:off x="640080" y="3054096"/>
            <a:ext cx="7498080" cy="420624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1"/>
          <p:cNvSpPr/>
          <p:nvPr/>
        </p:nvSpPr>
        <p:spPr>
          <a:xfrm>
            <a:off x="640080" y="3054096"/>
            <a:ext cx="54864" cy="420624"/>
          </a:xfrm>
          <a:prstGeom prst="rect">
            <a:avLst/>
          </a:prstGeom>
          <a:solidFill>
            <a:srgbClr val="9B59B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1"/>
          <p:cNvSpPr/>
          <p:nvPr/>
        </p:nvSpPr>
        <p:spPr>
          <a:xfrm>
            <a:off x="777240" y="3054096"/>
            <a:ext cx="82296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14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1"/>
          <p:cNvSpPr/>
          <p:nvPr/>
        </p:nvSpPr>
        <p:spPr>
          <a:xfrm>
            <a:off x="1645920" y="3054096"/>
            <a:ext cx="228600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Calibri"/>
              <a:buNone/>
            </a:pPr>
            <a:r>
              <a:rPr lang="en-US" sz="11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Full Cleaning Pipeline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1"/>
          <p:cNvSpPr/>
          <p:nvPr/>
        </p:nvSpPr>
        <p:spPr>
          <a:xfrm>
            <a:off x="3977640" y="3054096"/>
            <a:ext cx="406908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Modular design, order of operations, validation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1"/>
          <p:cNvSpPr/>
          <p:nvPr/>
        </p:nvSpPr>
        <p:spPr>
          <a:xfrm>
            <a:off x="640080" y="3529584"/>
            <a:ext cx="7498080" cy="420624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1"/>
          <p:cNvSpPr/>
          <p:nvPr/>
        </p:nvSpPr>
        <p:spPr>
          <a:xfrm>
            <a:off x="640080" y="3529584"/>
            <a:ext cx="54864" cy="420624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1"/>
          <p:cNvSpPr/>
          <p:nvPr/>
        </p:nvSpPr>
        <p:spPr>
          <a:xfrm>
            <a:off x="777240" y="3529584"/>
            <a:ext cx="82296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Day 15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1"/>
          <p:cNvSpPr/>
          <p:nvPr/>
        </p:nvSpPr>
        <p:spPr>
          <a:xfrm>
            <a:off x="1645920" y="3529584"/>
            <a:ext cx="228600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Calibri"/>
              <a:buNone/>
            </a:pPr>
            <a:r>
              <a:rPr lang="en-US" sz="11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Mini Project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1"/>
          <p:cNvSpPr/>
          <p:nvPr/>
        </p:nvSpPr>
        <p:spPr>
          <a:xfrm>
            <a:off x="3977640" y="3529584"/>
            <a:ext cx="406908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End-to-end cleaning of real messy dataset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1"/>
          <p:cNvSpPr/>
          <p:nvPr/>
        </p:nvSpPr>
        <p:spPr>
          <a:xfrm>
            <a:off x="640080" y="4023359"/>
            <a:ext cx="7498080" cy="712191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1"/>
          <p:cNvSpPr/>
          <p:nvPr/>
        </p:nvSpPr>
        <p:spPr>
          <a:xfrm>
            <a:off x="713232" y="4059936"/>
            <a:ext cx="7351776" cy="164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BASE DATA SETUP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1"/>
          <p:cNvSpPr/>
          <p:nvPr/>
        </p:nvSpPr>
        <p:spPr>
          <a:xfrm>
            <a:off x="713232" y="4242816"/>
            <a:ext cx="7351776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import numpy as np, pandas as pd, matplotlib.pyplot as plt, seaborn as sns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np.random.seed(42)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# Simulate heavy-tailed income with extreme outliers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0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10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10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11 · OUTLIER STRATEGIES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10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Implementing a 99th Percentile Capping Function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10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Reusable function for production pipelines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0"/>
          <p:cNvSpPr/>
          <p:nvPr/>
        </p:nvSpPr>
        <p:spPr>
          <a:xfrm>
            <a:off x="640080" y="987551"/>
            <a:ext cx="3749040" cy="1472311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10"/>
          <p:cNvSpPr/>
          <p:nvPr/>
        </p:nvSpPr>
        <p:spPr>
          <a:xfrm>
            <a:off x="713232" y="1033272"/>
            <a:ext cx="3602736" cy="294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Requirements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10"/>
          <p:cNvSpPr/>
          <p:nvPr/>
        </p:nvSpPr>
        <p:spPr>
          <a:xfrm>
            <a:off x="713232" y="1243584"/>
            <a:ext cx="3602736" cy="957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Percentile thresholds computed from data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Ability to cap only upper tail, or both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Clear documentation of chosen percentiles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Return thresholds for logging/reproducibility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10"/>
          <p:cNvSpPr/>
          <p:nvPr/>
        </p:nvSpPr>
        <p:spPr>
          <a:xfrm>
            <a:off x="4572000" y="987551"/>
            <a:ext cx="3566160" cy="1472311"/>
          </a:xfrm>
          <a:prstGeom prst="rect">
            <a:avLst/>
          </a:prstGeom>
          <a:solidFill>
            <a:srgbClr val="E8F4FD"/>
          </a:solidFill>
          <a:ln w="12700" cap="flat" cmpd="sng">
            <a:solidFill>
              <a:srgbClr val="3498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0"/>
          <p:cNvSpPr/>
          <p:nvPr/>
        </p:nvSpPr>
        <p:spPr>
          <a:xfrm>
            <a:off x="4645152" y="1033272"/>
            <a:ext cx="3419856" cy="294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Extensions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10"/>
          <p:cNvSpPr/>
          <p:nvPr/>
        </p:nvSpPr>
        <p:spPr>
          <a:xfrm>
            <a:off x="4645152" y="1243584"/>
            <a:ext cx="3419856" cy="957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Add lower_q parameter for two-sided capping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Return both capped series and thresholds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Support column-wise application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10"/>
          <p:cNvSpPr/>
          <p:nvPr/>
        </p:nvSpPr>
        <p:spPr>
          <a:xfrm>
            <a:off x="822960" y="2663959"/>
            <a:ext cx="7498080" cy="1693157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10"/>
          <p:cNvSpPr/>
          <p:nvPr/>
        </p:nvSpPr>
        <p:spPr>
          <a:xfrm>
            <a:off x="896112" y="2700536"/>
            <a:ext cx="7351776" cy="265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FUNCTION THAT CAPS AT 99TH PERCENTILE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10"/>
          <p:cNvSpPr/>
          <p:nvPr/>
        </p:nvSpPr>
        <p:spPr>
          <a:xfrm>
            <a:off x="896112" y="2883416"/>
            <a:ext cx="7351776" cy="1251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def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cap_at_percentile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(s: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pd.Series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upper_q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: float = 0.99) -&gt;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pd.Series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"""Cap values in a numeric series at a given upper percentile."""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upper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s.quantile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upper_q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s.clip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(upper=upper)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df11["income_cap_99"]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cap_at_percentile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(df11["income"],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upper_q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=0.99)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1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11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11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11 · ACTIVITY &amp; 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11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Outlier Capping Practice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11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Implement and visualize capping strategies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11"/>
          <p:cNvSpPr/>
          <p:nvPr/>
        </p:nvSpPr>
        <p:spPr>
          <a:xfrm>
            <a:off x="640080" y="987551"/>
            <a:ext cx="3749040" cy="1949233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11"/>
          <p:cNvSpPr/>
          <p:nvPr/>
        </p:nvSpPr>
        <p:spPr>
          <a:xfrm>
            <a:off x="777240" y="1051560"/>
            <a:ext cx="3474720" cy="259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Calibri"/>
              <a:buNone/>
            </a:pPr>
            <a:r>
              <a:rPr lang="en-US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Activity Steps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11"/>
          <p:cNvSpPr/>
          <p:nvPr/>
        </p:nvSpPr>
        <p:spPr>
          <a:xfrm>
            <a:off x="777240" y="1280159"/>
            <a:ext cx="3474720" cy="1429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1. Load real numeric column (e.g., transaction amount)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2. Plot boxplot and histogram (consider log-scale)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3. Implement cap_at_percentile at 99th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4. Apply to feature, create capped column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5. Plot before/after boxplots on same scale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6. Compare summary stats (mean, median, std)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11"/>
          <p:cNvSpPr/>
          <p:nvPr/>
        </p:nvSpPr>
        <p:spPr>
          <a:xfrm>
            <a:off x="4572000" y="987551"/>
            <a:ext cx="3566160" cy="1949233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11"/>
          <p:cNvSpPr/>
          <p:nvPr/>
        </p:nvSpPr>
        <p:spPr>
          <a:xfrm>
            <a:off x="4645152" y="1033272"/>
            <a:ext cx="3419856" cy="259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11"/>
          <p:cNvSpPr/>
          <p:nvPr/>
        </p:nvSpPr>
        <p:spPr>
          <a:xfrm>
            <a:off x="4645152" y="1243584"/>
            <a:ext cx="3419856" cy="1494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Conceptual: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Difference between winsorization and removal?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When is 99th percentile harmful vs helpful?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Code: Implement cap_outliers(df, column, upper_q) that prints threshold and fraction capped.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11"/>
          <p:cNvSpPr/>
          <p:nvPr/>
        </p:nvSpPr>
        <p:spPr>
          <a:xfrm>
            <a:off x="699553" y="3165383"/>
            <a:ext cx="7498080" cy="909642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11"/>
          <p:cNvSpPr/>
          <p:nvPr/>
        </p:nvSpPr>
        <p:spPr>
          <a:xfrm>
            <a:off x="772705" y="3201959"/>
            <a:ext cx="7351776" cy="233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SKELETON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11"/>
          <p:cNvSpPr/>
          <p:nvPr/>
        </p:nvSpPr>
        <p:spPr>
          <a:xfrm>
            <a:off x="772705" y="3384838"/>
            <a:ext cx="7351776" cy="519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df_real["amount_capped"] = cap_at_percentile(df_real["amount"], 0.99)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fig, axes = plt.subplots(1, 2); sns.boxplot(x=df_real["amount"], ax=axes[0])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sns.boxplot(x=df_real["amount_capped"], ax=axes[1])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2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12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12"/>
          <p:cNvSpPr/>
          <p:nvPr/>
        </p:nvSpPr>
        <p:spPr>
          <a:xfrm>
            <a:off x="640080" y="1143000"/>
            <a:ext cx="73152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400"/>
              <a:buFont typeface="Calibri"/>
              <a:buNone/>
            </a:pPr>
            <a:r>
              <a:rPr lang="en-US" sz="14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12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12"/>
          <p:cNvSpPr/>
          <p:nvPr/>
        </p:nvSpPr>
        <p:spPr>
          <a:xfrm>
            <a:off x="640080" y="1463040"/>
            <a:ext cx="7315200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200"/>
              <a:buFont typeface="Calibri"/>
              <a:buNone/>
            </a:pPr>
            <a:r>
              <a:rPr lang="en-US" sz="3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String &amp; Date Cleaning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12"/>
          <p:cNvSpPr/>
          <p:nvPr/>
        </p:nvSpPr>
        <p:spPr>
          <a:xfrm>
            <a:off x="640080" y="2057400"/>
            <a:ext cx="73152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Calibri"/>
              <a:buNone/>
            </a:pPr>
            <a:r>
              <a:rPr lang="en-US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Text Normalization and Datetime Handling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12"/>
          <p:cNvSpPr/>
          <p:nvPr/>
        </p:nvSpPr>
        <p:spPr>
          <a:xfrm>
            <a:off x="640080" y="2487168"/>
            <a:ext cx="3657600" cy="187452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12"/>
          <p:cNvSpPr/>
          <p:nvPr/>
        </p:nvSpPr>
        <p:spPr>
          <a:xfrm>
            <a:off x="640080" y="2487168"/>
            <a:ext cx="45720" cy="1874520"/>
          </a:xfrm>
          <a:prstGeom prst="rect">
            <a:avLst/>
          </a:prstGeom>
          <a:solidFill>
            <a:srgbClr val="3498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12"/>
          <p:cNvSpPr/>
          <p:nvPr/>
        </p:nvSpPr>
        <p:spPr>
          <a:xfrm>
            <a:off x="804672" y="256032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OBJECTIVES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12"/>
          <p:cNvSpPr/>
          <p:nvPr/>
        </p:nvSpPr>
        <p:spPr>
          <a:xfrm>
            <a:off x="804672" y="2770632"/>
            <a:ext cx="338328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Clean and normalize user-entered text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Standardize categories to canonical forms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Parse heterogeneous date formats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Localize naive datetimes to time zones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Understand pitfalls of naive datetime handling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12"/>
          <p:cNvSpPr/>
          <p:nvPr/>
        </p:nvSpPr>
        <p:spPr>
          <a:xfrm>
            <a:off x="4480560" y="2487168"/>
            <a:ext cx="3657600" cy="187452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12"/>
          <p:cNvSpPr/>
          <p:nvPr/>
        </p:nvSpPr>
        <p:spPr>
          <a:xfrm>
            <a:off x="4480560" y="2487168"/>
            <a:ext cx="45720" cy="187452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12"/>
          <p:cNvSpPr/>
          <p:nvPr/>
        </p:nvSpPr>
        <p:spPr>
          <a:xfrm>
            <a:off x="4645152" y="256032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ACTIVITY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12"/>
          <p:cNvSpPr/>
          <p:nvPr/>
        </p:nvSpPr>
        <p:spPr>
          <a:xfrm>
            <a:off x="4645152" y="2770632"/>
            <a:ext cx="3383280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Clean and standardize city column and timestamps.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12"/>
          <p:cNvSpPr/>
          <p:nvPr/>
        </p:nvSpPr>
        <p:spPr>
          <a:xfrm>
            <a:off x="4645152" y="356616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12"/>
          <p:cNvSpPr/>
          <p:nvPr/>
        </p:nvSpPr>
        <p:spPr>
          <a:xfrm>
            <a:off x="4645152" y="3776472"/>
            <a:ext cx="3383280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Code with cleaned text/dates, plus written explanation of decisions.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12"/>
          <p:cNvSpPr/>
          <p:nvPr/>
        </p:nvSpPr>
        <p:spPr>
          <a:xfrm>
            <a:off x="640080" y="4663440"/>
            <a:ext cx="45720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Week 3 · Data Cleaning II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3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13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13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12 · STRING &amp; DATE CLEANING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13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Messy User-Entered Text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13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Whitespace, case, and noise create spurious categories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13"/>
          <p:cNvSpPr/>
          <p:nvPr/>
        </p:nvSpPr>
        <p:spPr>
          <a:xfrm>
            <a:off x="640080" y="987552"/>
            <a:ext cx="3749040" cy="1331374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13"/>
          <p:cNvSpPr/>
          <p:nvPr/>
        </p:nvSpPr>
        <p:spPr>
          <a:xfrm>
            <a:off x="713232" y="1033271"/>
            <a:ext cx="3602736" cy="26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Typical Problems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13"/>
          <p:cNvSpPr/>
          <p:nvPr/>
        </p:nvSpPr>
        <p:spPr>
          <a:xfrm>
            <a:off x="713232" y="1243583"/>
            <a:ext cx="3602736" cy="865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Leading/trailing whitespace: ' new york' vs 'new york '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Inconsistent case: 'NEW YORK' vs 'new york'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Embedded punctuation: 'san-francisco', 'San Francisco!'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Abbreviations: 'nyc', 'NY', 'N.Y.'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13"/>
          <p:cNvSpPr/>
          <p:nvPr/>
        </p:nvSpPr>
        <p:spPr>
          <a:xfrm>
            <a:off x="4572000" y="987552"/>
            <a:ext cx="3566160" cy="1331374"/>
          </a:xfrm>
          <a:prstGeom prst="rect">
            <a:avLst/>
          </a:prstGeom>
          <a:solidFill>
            <a:srgbClr val="FFF8E6"/>
          </a:solidFill>
          <a:ln w="12700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13"/>
          <p:cNvSpPr/>
          <p:nvPr/>
        </p:nvSpPr>
        <p:spPr>
          <a:xfrm>
            <a:off x="4645152" y="1033271"/>
            <a:ext cx="3419856" cy="26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Why Basic Cleaning Is Insufficient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13"/>
          <p:cNvSpPr/>
          <p:nvPr/>
        </p:nvSpPr>
        <p:spPr>
          <a:xfrm>
            <a:off x="4645152" y="1243583"/>
            <a:ext cx="3419856" cy="865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Case normalization doesn't resolve synonyms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Naive replacement rules can merge distinct categories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Without explicit mapping, model sees many rare categories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13"/>
          <p:cNvSpPr/>
          <p:nvPr/>
        </p:nvSpPr>
        <p:spPr>
          <a:xfrm>
            <a:off x="640080" y="2505455"/>
            <a:ext cx="7498080" cy="1293393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13"/>
          <p:cNvSpPr/>
          <p:nvPr/>
        </p:nvSpPr>
        <p:spPr>
          <a:xfrm>
            <a:off x="713232" y="2489454"/>
            <a:ext cx="7351776" cy="202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BASIC WHITESPACE AND CASE NORMALIZATION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13"/>
          <p:cNvSpPr/>
          <p:nvPr/>
        </p:nvSpPr>
        <p:spPr>
          <a:xfrm>
            <a:off x="713232" y="2672334"/>
            <a:ext cx="7351776" cy="955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df12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pd.DataFrame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({"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raw_city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": [" new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york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", "New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york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", "NEW YORK", 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nyc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", "NYC"]})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df12["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city_clean_basic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 = (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df12["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raw_city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"].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str.strip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().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str.lower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()  # Remove whitespace, lowercase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print(df12[["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raw_city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", 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city_clean_basic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"]])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4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4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14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12 · STRING &amp; DATE CLEANING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14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Removing Special Characters and Normalizing Separators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14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Hyphens and punctuation create artificial categories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14"/>
          <p:cNvSpPr/>
          <p:nvPr/>
        </p:nvSpPr>
        <p:spPr>
          <a:xfrm>
            <a:off x="640080" y="1033576"/>
            <a:ext cx="3749040" cy="909021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14"/>
          <p:cNvSpPr/>
          <p:nvPr/>
        </p:nvSpPr>
        <p:spPr>
          <a:xfrm>
            <a:off x="713232" y="1079297"/>
            <a:ext cx="3602736" cy="181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Problems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14"/>
          <p:cNvSpPr/>
          <p:nvPr/>
        </p:nvSpPr>
        <p:spPr>
          <a:xfrm>
            <a:off x="713232" y="1289609"/>
            <a:ext cx="3602736" cy="590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'san-francisco' vs 'San Francisco' = distinct values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'London!' pollutes category space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Strategy: Replace separators with spaces, remove non-letters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14"/>
          <p:cNvSpPr/>
          <p:nvPr/>
        </p:nvSpPr>
        <p:spPr>
          <a:xfrm>
            <a:off x="4572000" y="1033576"/>
            <a:ext cx="3566160" cy="909021"/>
          </a:xfrm>
          <a:prstGeom prst="rect">
            <a:avLst/>
          </a:prstGeom>
          <a:solidFill>
            <a:srgbClr val="FFEBEE"/>
          </a:solidFill>
          <a:ln w="12700" cap="flat" cmpd="sng">
            <a:solidFill>
              <a:srgbClr val="E74C3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14"/>
          <p:cNvSpPr/>
          <p:nvPr/>
        </p:nvSpPr>
        <p:spPr>
          <a:xfrm>
            <a:off x="4645152" y="1079297"/>
            <a:ext cx="3419856" cy="181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74C3C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74C3C"/>
                </a:solidFill>
                <a:latin typeface="Calibri"/>
                <a:ea typeface="Calibri"/>
                <a:cs typeface="Calibri"/>
                <a:sym typeface="Calibri"/>
              </a:rPr>
              <a:t>Risks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14"/>
          <p:cNvSpPr/>
          <p:nvPr/>
        </p:nvSpPr>
        <p:spPr>
          <a:xfrm>
            <a:off x="4645152" y="1289609"/>
            <a:ext cx="3419856" cy="590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Over-aggressive removal (diacritics, non-Latin) can erase meaningful distinctions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Always validate against domain requirements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14"/>
          <p:cNvSpPr/>
          <p:nvPr/>
        </p:nvSpPr>
        <p:spPr>
          <a:xfrm>
            <a:off x="640080" y="2089555"/>
            <a:ext cx="7498080" cy="1005139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14"/>
          <p:cNvSpPr/>
          <p:nvPr/>
        </p:nvSpPr>
        <p:spPr>
          <a:xfrm>
            <a:off x="713232" y="2126131"/>
            <a:ext cx="7351776" cy="157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NORMALIZING WITH .str AND REGEX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14"/>
          <p:cNvSpPr/>
          <p:nvPr/>
        </p:nvSpPr>
        <p:spPr>
          <a:xfrm>
            <a:off x="713232" y="2309011"/>
            <a:ext cx="7351776" cy="742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df12["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city_clean_sep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 = (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df12["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city_clean_basic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.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str.replace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("-", " ", regex=False)              # Hyphens to spaces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.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str.replace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(r"[^a-z\s]", "", regex=True)       # Keep only letters and spaces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.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str.replace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(r"\s+", " ", regex=True).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str.strip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() )  # Collapse multiple spaces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1" name="Google Shape;301;p14" descr="A diagram of text normalization flow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74743" y="3241652"/>
            <a:ext cx="2594513" cy="172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5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15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15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12 · STRING &amp; DATE CLEANING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15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Standardizing Categories — Mapping to Canonical Values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15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Explicit mapping for synonyms and abbreviations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15"/>
          <p:cNvSpPr/>
          <p:nvPr/>
        </p:nvSpPr>
        <p:spPr>
          <a:xfrm>
            <a:off x="640080" y="1157659"/>
            <a:ext cx="3749040" cy="1442682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15"/>
          <p:cNvSpPr/>
          <p:nvPr/>
        </p:nvSpPr>
        <p:spPr>
          <a:xfrm>
            <a:off x="713232" y="1203379"/>
            <a:ext cx="3602736" cy="288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Example Mapping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15"/>
          <p:cNvSpPr/>
          <p:nvPr/>
        </p:nvSpPr>
        <p:spPr>
          <a:xfrm>
            <a:off x="713232" y="1413690"/>
            <a:ext cx="3602736" cy="937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'new york', 'nyc', 'ny' → 'new york'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'san francisco', 'sanfrancisco' → 'san francisco'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Without mapping: sparse one-hot, unstable models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15"/>
          <p:cNvSpPr/>
          <p:nvPr/>
        </p:nvSpPr>
        <p:spPr>
          <a:xfrm>
            <a:off x="4572000" y="1157659"/>
            <a:ext cx="3566160" cy="1442682"/>
          </a:xfrm>
          <a:prstGeom prst="rect">
            <a:avLst/>
          </a:prstGeom>
          <a:solidFill>
            <a:srgbClr val="FFF8E6"/>
          </a:solidFill>
          <a:ln w="12700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15"/>
          <p:cNvSpPr/>
          <p:nvPr/>
        </p:nvSpPr>
        <p:spPr>
          <a:xfrm>
            <a:off x="4645152" y="1203379"/>
            <a:ext cx="3419856" cy="288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Risks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15"/>
          <p:cNvSpPr/>
          <p:nvPr/>
        </p:nvSpPr>
        <p:spPr>
          <a:xfrm>
            <a:off x="4645152" y="1413690"/>
            <a:ext cx="3419856" cy="937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Incorrect mappings (e.g., 'ny' for 'New Year' code)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Must validate against domain knowledge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Document all mappings for auditability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15"/>
          <p:cNvSpPr/>
          <p:nvPr/>
        </p:nvSpPr>
        <p:spPr>
          <a:xfrm>
            <a:off x="640080" y="2766543"/>
            <a:ext cx="7498080" cy="1478354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15"/>
          <p:cNvSpPr/>
          <p:nvPr/>
        </p:nvSpPr>
        <p:spPr>
          <a:xfrm>
            <a:off x="713232" y="2803118"/>
            <a:ext cx="7351776" cy="231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MAPPING USING .replace OR .map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15"/>
          <p:cNvSpPr/>
          <p:nvPr/>
        </p:nvSpPr>
        <p:spPr>
          <a:xfrm>
            <a:off x="713232" y="2985999"/>
            <a:ext cx="7351776" cy="1092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canonical_map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= {"new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york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": "new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york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", 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nyc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": "new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york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", 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ny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": "new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york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san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francisco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san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francisco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", 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sanfrancisco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san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francisco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"}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df12["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city_token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 = df12["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city_clean_sep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"].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str.replace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(" ", "", regex=False)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df12["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city_canonical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 = df12["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city_token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"].map(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canonical_map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fillna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(df12["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city_clean_sep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6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16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16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12 · STRING &amp; DATE CLEANING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16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Heterogeneous Date Formats — Parsing to Datetime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16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Real datasets have multiple date formats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16"/>
          <p:cNvSpPr/>
          <p:nvPr/>
        </p:nvSpPr>
        <p:spPr>
          <a:xfrm>
            <a:off x="640080" y="1078992"/>
            <a:ext cx="3749040" cy="1316736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16"/>
          <p:cNvSpPr/>
          <p:nvPr/>
        </p:nvSpPr>
        <p:spPr>
          <a:xfrm>
            <a:off x="713232" y="1124711"/>
            <a:ext cx="3602736" cy="263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Common Issues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16"/>
          <p:cNvSpPr/>
          <p:nvPr/>
        </p:nvSpPr>
        <p:spPr>
          <a:xfrm>
            <a:off x="713232" y="1335024"/>
            <a:ext cx="3602736" cy="855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Mix of ISO ('2024-01-01'), slashed ('01/01/2024')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Day-first vs month-first ambiguity ('04/05/2024')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Mixed separators (-, /, T)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Timestamps with varying precision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p16"/>
          <p:cNvSpPr/>
          <p:nvPr/>
        </p:nvSpPr>
        <p:spPr>
          <a:xfrm>
            <a:off x="4572000" y="1078991"/>
            <a:ext cx="3566160" cy="1316735"/>
          </a:xfrm>
          <a:prstGeom prst="rect">
            <a:avLst/>
          </a:prstGeom>
          <a:solidFill>
            <a:srgbClr val="E8F4FD"/>
          </a:solidFill>
          <a:ln w="12700" cap="flat" cmpd="sng">
            <a:solidFill>
              <a:srgbClr val="3498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16"/>
          <p:cNvSpPr/>
          <p:nvPr/>
        </p:nvSpPr>
        <p:spPr>
          <a:xfrm>
            <a:off x="4645152" y="1124711"/>
            <a:ext cx="3419856" cy="263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Strategy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16"/>
          <p:cNvSpPr/>
          <p:nvPr/>
        </p:nvSpPr>
        <p:spPr>
          <a:xfrm>
            <a:off x="4645152" y="1335024"/>
            <a:ext cx="3419856" cy="855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Use </a:t>
            </a:r>
            <a:r>
              <a:rPr lang="en-US" sz="1000" dirty="0" err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pd.to_datetime</a:t>
            </a: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(errors='coerce')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Inspect </a:t>
            </a:r>
            <a:r>
              <a:rPr lang="en-US" sz="1000" dirty="0" err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NaT</a:t>
            </a: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 count after parsing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Use </a:t>
            </a:r>
            <a:r>
              <a:rPr lang="en-US" sz="1000" dirty="0" err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dayfirst</a:t>
            </a: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 parameter where appropriate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16"/>
          <p:cNvSpPr/>
          <p:nvPr/>
        </p:nvSpPr>
        <p:spPr>
          <a:xfrm>
            <a:off x="640080" y="2505456"/>
            <a:ext cx="7498080" cy="1248157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Google Shape;338;p16"/>
          <p:cNvSpPr/>
          <p:nvPr/>
        </p:nvSpPr>
        <p:spPr>
          <a:xfrm>
            <a:off x="713232" y="2542033"/>
            <a:ext cx="7351776" cy="195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INITIAL PARSING ATTEMPT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16"/>
          <p:cNvSpPr/>
          <p:nvPr/>
        </p:nvSpPr>
        <p:spPr>
          <a:xfrm>
            <a:off x="713232" y="2724912"/>
            <a:ext cx="7351776" cy="922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df12["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raw_signup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 = ["2024-01-01 10:00", "01/01/2024 15:00", "2024/01/01"]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df12["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signup_dt_raw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pd.to_datetime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(df12["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raw_signup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"], errors="coerce",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infer_datetime_format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=True)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print(df12[["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raw_signup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", 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signup_dt_raw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"]])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NaT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count:", df12["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signup_dt_raw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"].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isna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().sum())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7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17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17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12 · STRING &amp; DATE CLEANING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17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Handling Ambiguous Date Formats and Locale Issues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17"/>
          <p:cNvSpPr/>
          <p:nvPr/>
        </p:nvSpPr>
        <p:spPr>
          <a:xfrm>
            <a:off x="640080" y="786383"/>
            <a:ext cx="7315200" cy="259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'04/05/2024' may mean April 5 or May 4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p17"/>
          <p:cNvSpPr/>
          <p:nvPr/>
        </p:nvSpPr>
        <p:spPr>
          <a:xfrm>
            <a:off x="640080" y="1287908"/>
            <a:ext cx="3749040" cy="1299415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17"/>
          <p:cNvSpPr/>
          <p:nvPr/>
        </p:nvSpPr>
        <p:spPr>
          <a:xfrm>
            <a:off x="713232" y="1333628"/>
            <a:ext cx="3602736" cy="259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Strategy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17"/>
          <p:cNvSpPr/>
          <p:nvPr/>
        </p:nvSpPr>
        <p:spPr>
          <a:xfrm>
            <a:off x="713232" y="1543941"/>
            <a:ext cx="3602736" cy="844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If source locale known, use dayfirst or format string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Otherwise, mark ambiguous as missing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Separate US-style and ISO-like dates with masks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17"/>
          <p:cNvSpPr/>
          <p:nvPr/>
        </p:nvSpPr>
        <p:spPr>
          <a:xfrm>
            <a:off x="4572000" y="1287908"/>
            <a:ext cx="3566160" cy="1299415"/>
          </a:xfrm>
          <a:prstGeom prst="rect">
            <a:avLst/>
          </a:prstGeom>
          <a:solidFill>
            <a:srgbClr val="FFEBEE"/>
          </a:solidFill>
          <a:ln w="12700" cap="flat" cmpd="sng">
            <a:solidFill>
              <a:srgbClr val="E74C3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17"/>
          <p:cNvSpPr/>
          <p:nvPr/>
        </p:nvSpPr>
        <p:spPr>
          <a:xfrm>
            <a:off x="4645152" y="1333628"/>
            <a:ext cx="3419856" cy="259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74C3C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74C3C"/>
                </a:solidFill>
                <a:latin typeface="Calibri"/>
                <a:ea typeface="Calibri"/>
                <a:cs typeface="Calibri"/>
                <a:sym typeface="Calibri"/>
              </a:rPr>
              <a:t>Risks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17"/>
          <p:cNvSpPr/>
          <p:nvPr/>
        </p:nvSpPr>
        <p:spPr>
          <a:xfrm>
            <a:off x="4645152" y="1543941"/>
            <a:ext cx="3419856" cy="844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Guessing locale incorrectly shifts dates by months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Silently breaks seasonality features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Can corrupt model calibration entirely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17"/>
          <p:cNvSpPr/>
          <p:nvPr/>
        </p:nvSpPr>
        <p:spPr>
          <a:xfrm>
            <a:off x="575229" y="2828966"/>
            <a:ext cx="7498080" cy="1326982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17"/>
          <p:cNvSpPr/>
          <p:nvPr/>
        </p:nvSpPr>
        <p:spPr>
          <a:xfrm>
            <a:off x="648381" y="2865542"/>
            <a:ext cx="7351776" cy="207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SEPARATING US-STYLE AND ISO DATES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17"/>
          <p:cNvSpPr/>
          <p:nvPr/>
        </p:nvSpPr>
        <p:spPr>
          <a:xfrm>
            <a:off x="648381" y="3048421"/>
            <a:ext cx="7351776" cy="980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us_mask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= df12["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raw_signup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"].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str.contains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(r"\d{2}/\d{2}/\d{4}", regex=True)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iso_mask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= ~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us_mask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df12.loc[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iso_mask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, 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signup_dt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pd.to_datetime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(df12.loc[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iso_mask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, 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raw_signup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"], errors="coerce")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df12.loc[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us_mask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, 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signup_dt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pd.to_datetime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(df12.loc[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us_mask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, 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raw_signup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"], errors="coerce",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dayfirst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=False)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8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18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18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12 · STRING &amp; DATE CLEANING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18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Time Zones, Localization, and Conversion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18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Naive vs aware datetimes for cross-region systems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18"/>
          <p:cNvSpPr/>
          <p:nvPr/>
        </p:nvSpPr>
        <p:spPr>
          <a:xfrm>
            <a:off x="640080" y="1024127"/>
            <a:ext cx="3749040" cy="1184381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18"/>
          <p:cNvSpPr/>
          <p:nvPr/>
        </p:nvSpPr>
        <p:spPr>
          <a:xfrm>
            <a:off x="713232" y="1069847"/>
            <a:ext cx="3602736" cy="215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Key Concepts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18"/>
          <p:cNvSpPr/>
          <p:nvPr/>
        </p:nvSpPr>
        <p:spPr>
          <a:xfrm>
            <a:off x="713232" y="1280161"/>
            <a:ext cx="3602736" cy="928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Naive datetime: no time zone (</a:t>
            </a:r>
            <a:r>
              <a:rPr lang="en-US" sz="1000" dirty="0" err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tzinfo</a:t>
            </a: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=None)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Aware datetime: </a:t>
            </a:r>
            <a:r>
              <a:rPr lang="en-US" sz="1000" dirty="0" err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timezone</a:t>
            </a: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-aware (</a:t>
            </a:r>
            <a:r>
              <a:rPr lang="en-US" sz="1000" dirty="0" err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tzinfo</a:t>
            </a: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 set)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</a:t>
            </a:r>
            <a:r>
              <a:rPr lang="en-US" sz="1000" dirty="0" err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tz_localize</a:t>
            </a: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: attach </a:t>
            </a:r>
            <a:r>
              <a:rPr lang="en-US" sz="1000" dirty="0" err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timezone</a:t>
            </a: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 to naive (interpretation)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</a:t>
            </a:r>
            <a:r>
              <a:rPr lang="en-US" sz="1000" dirty="0" err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tz_convert</a:t>
            </a: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: convert between zones (transformation)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18"/>
          <p:cNvSpPr/>
          <p:nvPr/>
        </p:nvSpPr>
        <p:spPr>
          <a:xfrm>
            <a:off x="4572000" y="1024127"/>
            <a:ext cx="3566160" cy="1184381"/>
          </a:xfrm>
          <a:prstGeom prst="rect">
            <a:avLst/>
          </a:prstGeom>
          <a:solidFill>
            <a:srgbClr val="FFEBEE"/>
          </a:solidFill>
          <a:ln w="12700" cap="flat" cmpd="sng">
            <a:solidFill>
              <a:srgbClr val="E74C3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18"/>
          <p:cNvSpPr/>
          <p:nvPr/>
        </p:nvSpPr>
        <p:spPr>
          <a:xfrm>
            <a:off x="4645152" y="1069847"/>
            <a:ext cx="3419856" cy="215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74C3C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74C3C"/>
                </a:solidFill>
                <a:latin typeface="Calibri"/>
                <a:ea typeface="Calibri"/>
                <a:cs typeface="Calibri"/>
                <a:sym typeface="Calibri"/>
              </a:rPr>
              <a:t>Pitfall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18"/>
          <p:cNvSpPr/>
          <p:nvPr/>
        </p:nvSpPr>
        <p:spPr>
          <a:xfrm>
            <a:off x="4645152" y="1280160"/>
            <a:ext cx="3419856" cy="807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Using naive timestamps from different regions as if same zone → incorrect comparisons and aggregations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18"/>
          <p:cNvSpPr/>
          <p:nvPr/>
        </p:nvSpPr>
        <p:spPr>
          <a:xfrm>
            <a:off x="640080" y="2291566"/>
            <a:ext cx="7498080" cy="705587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18"/>
          <p:cNvSpPr/>
          <p:nvPr/>
        </p:nvSpPr>
        <p:spPr>
          <a:xfrm>
            <a:off x="713232" y="2328142"/>
            <a:ext cx="7351776" cy="18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LOCALIZING TO US/EASTERN AND CONVERTING TO UTC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18"/>
          <p:cNvSpPr/>
          <p:nvPr/>
        </p:nvSpPr>
        <p:spPr>
          <a:xfrm>
            <a:off x="713232" y="2511022"/>
            <a:ext cx="7351776" cy="831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df12["signup_dt_local"] = df12["signup_dt"].dt.tz_localize("US/Eastern", ambiguous="NaT", nonexistent="NaT")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df12["signup_dt_utc"] = df12["signup_dt_local"].dt.tz_convert("UTC")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8" name="Google Shape;378;p18" descr="A blue and yellow chart with white text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43008" y="3080211"/>
            <a:ext cx="2857984" cy="1905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9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19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19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12 · STRING &amp; DATE CLEANING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p19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Pitfalls of Naive Datetime Handling in ML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19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Silent errors in time-based features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19"/>
          <p:cNvSpPr/>
          <p:nvPr/>
        </p:nvSpPr>
        <p:spPr>
          <a:xfrm>
            <a:off x="640080" y="1337748"/>
            <a:ext cx="3749040" cy="1087682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19"/>
          <p:cNvSpPr/>
          <p:nvPr/>
        </p:nvSpPr>
        <p:spPr>
          <a:xfrm>
            <a:off x="713232" y="1383468"/>
            <a:ext cx="3602736" cy="21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Typical Mistakes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19"/>
          <p:cNvSpPr/>
          <p:nvPr/>
        </p:nvSpPr>
        <p:spPr>
          <a:xfrm>
            <a:off x="713232" y="1593779"/>
            <a:ext cx="3602736" cy="706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Comparing timestamps from different zones directly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Aggregating by hour without common reference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Ignoring daylight saving transitions → duplicate/missing hours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19"/>
          <p:cNvSpPr/>
          <p:nvPr/>
        </p:nvSpPr>
        <p:spPr>
          <a:xfrm>
            <a:off x="4572000" y="1337748"/>
            <a:ext cx="3566160" cy="1087682"/>
          </a:xfrm>
          <a:prstGeom prst="rect">
            <a:avLst/>
          </a:prstGeom>
          <a:solidFill>
            <a:srgbClr val="FFF8E6"/>
          </a:solidFill>
          <a:ln w="12700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19"/>
          <p:cNvSpPr/>
          <p:nvPr/>
        </p:nvSpPr>
        <p:spPr>
          <a:xfrm>
            <a:off x="4645152" y="1383468"/>
            <a:ext cx="3419856" cy="21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ML Impact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19"/>
          <p:cNvSpPr/>
          <p:nvPr/>
        </p:nvSpPr>
        <p:spPr>
          <a:xfrm>
            <a:off x="4645152" y="1593779"/>
            <a:ext cx="3675888" cy="706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Misaligned features confuse models about daily/weekly cycles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Fairness concerns if time zones correlate with demographics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19"/>
          <p:cNvSpPr/>
          <p:nvPr/>
        </p:nvSpPr>
        <p:spPr>
          <a:xfrm>
            <a:off x="640080" y="2518685"/>
            <a:ext cx="7498080" cy="1484687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19"/>
          <p:cNvSpPr/>
          <p:nvPr/>
        </p:nvSpPr>
        <p:spPr>
          <a:xfrm>
            <a:off x="713232" y="2555262"/>
            <a:ext cx="7351776" cy="232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DERIVING TIME-BASED FEATURES AFTER LOCALIZATION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19"/>
          <p:cNvSpPr/>
          <p:nvPr/>
        </p:nvSpPr>
        <p:spPr>
          <a:xfrm>
            <a:off x="713232" y="2738141"/>
            <a:ext cx="7351776" cy="1097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df12["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signup_hour_local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 = df12["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signup_dt_local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"].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dt.hour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df12["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signup_weekday_local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 = df12["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signup_dt_local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"].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dt.dayofweek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print(df12[["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signup_dt_local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", 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signup_hour_local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", 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signup_weekday_local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"]].head())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2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2"/>
          <p:cNvSpPr/>
          <p:nvPr/>
        </p:nvSpPr>
        <p:spPr>
          <a:xfrm>
            <a:off x="640080" y="1143000"/>
            <a:ext cx="73152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400"/>
              <a:buFont typeface="Calibri"/>
              <a:buNone/>
            </a:pPr>
            <a:r>
              <a:rPr lang="en-US" sz="14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11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2"/>
          <p:cNvSpPr/>
          <p:nvPr/>
        </p:nvSpPr>
        <p:spPr>
          <a:xfrm>
            <a:off x="640080" y="1463040"/>
            <a:ext cx="7315200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200"/>
              <a:buFont typeface="Calibri"/>
              <a:buNone/>
            </a:pPr>
            <a:r>
              <a:rPr lang="en-US" sz="3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Outlier Strategies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2"/>
          <p:cNvSpPr/>
          <p:nvPr/>
        </p:nvSpPr>
        <p:spPr>
          <a:xfrm>
            <a:off x="640080" y="2057400"/>
            <a:ext cx="73152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Calibri"/>
              <a:buNone/>
            </a:pPr>
            <a:r>
              <a:rPr lang="en-US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Capping, Flooring, Removal, and Model Impact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2"/>
          <p:cNvSpPr/>
          <p:nvPr/>
        </p:nvSpPr>
        <p:spPr>
          <a:xfrm>
            <a:off x="640080" y="2487168"/>
            <a:ext cx="3657600" cy="187452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2"/>
          <p:cNvSpPr/>
          <p:nvPr/>
        </p:nvSpPr>
        <p:spPr>
          <a:xfrm>
            <a:off x="640080" y="2487168"/>
            <a:ext cx="45720" cy="187452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2"/>
          <p:cNvSpPr/>
          <p:nvPr/>
        </p:nvSpPr>
        <p:spPr>
          <a:xfrm>
            <a:off x="804672" y="256032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OBJECTIVES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/>
          <p:nvPr/>
        </p:nvSpPr>
        <p:spPr>
          <a:xfrm>
            <a:off x="804672" y="2770632"/>
            <a:ext cx="338328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Review outliers and how they arise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Implement capping (winsorization) and flooring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Use percentiles and IQR for thresholds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Visualize before/after with boxplots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Reason about when NOT to remove outliers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"/>
          <p:cNvSpPr/>
          <p:nvPr/>
        </p:nvSpPr>
        <p:spPr>
          <a:xfrm>
            <a:off x="4480560" y="2487168"/>
            <a:ext cx="3657600" cy="187452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2"/>
          <p:cNvSpPr/>
          <p:nvPr/>
        </p:nvSpPr>
        <p:spPr>
          <a:xfrm>
            <a:off x="4480560" y="2487168"/>
            <a:ext cx="45720" cy="187452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2"/>
          <p:cNvSpPr/>
          <p:nvPr/>
        </p:nvSpPr>
        <p:spPr>
          <a:xfrm>
            <a:off x="4645152" y="256032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ACTIVITY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2"/>
          <p:cNvSpPr/>
          <p:nvPr/>
        </p:nvSpPr>
        <p:spPr>
          <a:xfrm>
            <a:off x="4645152" y="2770632"/>
            <a:ext cx="3383280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Implement 99th percentile capping function.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Apply to real feature and visualize before/after.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2"/>
          <p:cNvSpPr/>
          <p:nvPr/>
        </p:nvSpPr>
        <p:spPr>
          <a:xfrm>
            <a:off x="4645152" y="356616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2"/>
          <p:cNvSpPr/>
          <p:nvPr/>
        </p:nvSpPr>
        <p:spPr>
          <a:xfrm>
            <a:off x="4645152" y="3776472"/>
            <a:ext cx="3383280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Notebook with code, boxplots, and written justification for chosen strategy.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2"/>
          <p:cNvSpPr/>
          <p:nvPr/>
        </p:nvSpPr>
        <p:spPr>
          <a:xfrm>
            <a:off x="640080" y="4663440"/>
            <a:ext cx="45720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Week 3 · Data Cleaning II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0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p20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20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12 · ACTIVITY &amp; 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Google Shape;406;p20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String &amp; Date Cleaning Practice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p20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Clean city and datetime columns end-to-end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Google Shape;408;p20"/>
          <p:cNvSpPr/>
          <p:nvPr/>
        </p:nvSpPr>
        <p:spPr>
          <a:xfrm>
            <a:off x="640080" y="987551"/>
            <a:ext cx="3749040" cy="1938461"/>
          </a:xfrm>
          <a:prstGeom prst="rect">
            <a:avLst/>
          </a:prstGeom>
          <a:solidFill>
            <a:srgbClr val="3498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20"/>
          <p:cNvSpPr/>
          <p:nvPr/>
        </p:nvSpPr>
        <p:spPr>
          <a:xfrm>
            <a:off x="777240" y="1051560"/>
            <a:ext cx="3474720" cy="250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Calibri"/>
              <a:buNone/>
            </a:pPr>
            <a:r>
              <a:rPr lang="en-US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Activity Steps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0" name="Google Shape;410;p20"/>
          <p:cNvSpPr/>
          <p:nvPr/>
        </p:nvSpPr>
        <p:spPr>
          <a:xfrm>
            <a:off x="777240" y="1280159"/>
            <a:ext cx="3474720" cy="1438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1. Load dataset with city names and timestamps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2. Strip whitespace, normalize case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3. Remove/normalize separators and special chars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4. Design variant → canonical mapping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5. Parse dates with errors='coerce'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6. Localize to relevant timezone, convert to UTC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7. Create derived features (hour, day of week)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1" name="Google Shape;411;p20"/>
          <p:cNvSpPr/>
          <p:nvPr/>
        </p:nvSpPr>
        <p:spPr>
          <a:xfrm>
            <a:off x="4572000" y="987551"/>
            <a:ext cx="3566160" cy="1938461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2" name="Google Shape;412;p20"/>
          <p:cNvSpPr/>
          <p:nvPr/>
        </p:nvSpPr>
        <p:spPr>
          <a:xfrm>
            <a:off x="4645152" y="1033272"/>
            <a:ext cx="3419856" cy="250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3" name="Google Shape;413;p20"/>
          <p:cNvSpPr/>
          <p:nvPr/>
        </p:nvSpPr>
        <p:spPr>
          <a:xfrm>
            <a:off x="4645152" y="1243584"/>
            <a:ext cx="3419856" cy="1500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Conceptual: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Why can naive datetime parsing lead to biased model estimates?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How might time zones interact with seasonality features?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Code: Implement standardize_city() and localize_and_convert()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4" name="Google Shape;414;p20"/>
          <p:cNvSpPr/>
          <p:nvPr/>
        </p:nvSpPr>
        <p:spPr>
          <a:xfrm>
            <a:off x="640080" y="3303108"/>
            <a:ext cx="7498080" cy="88242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5" name="Google Shape;415;p20"/>
          <p:cNvSpPr/>
          <p:nvPr/>
        </p:nvSpPr>
        <p:spPr>
          <a:xfrm>
            <a:off x="713232" y="3339683"/>
            <a:ext cx="7351776" cy="244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SKELETON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6" name="Google Shape;416;p20"/>
          <p:cNvSpPr/>
          <p:nvPr/>
        </p:nvSpPr>
        <p:spPr>
          <a:xfrm>
            <a:off x="713232" y="3522564"/>
            <a:ext cx="7351776" cy="475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df_users["city_clean"] = df_users["city"].str.strip().str.lower().str.replace("-", " ", regex=False)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df_users["signup_dt"] = pd.to_datetime(df_users["signup_time"], errors="coerce")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df_users["signup_dt_utc"] = df_users["signup_dt"].dt.tz_localize("US/Eastern").dt.tz_convert("UTC")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21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p21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4" name="Google Shape;424;p21"/>
          <p:cNvSpPr/>
          <p:nvPr/>
        </p:nvSpPr>
        <p:spPr>
          <a:xfrm>
            <a:off x="640080" y="1143000"/>
            <a:ext cx="73152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400"/>
              <a:buFont typeface="Calibri"/>
              <a:buNone/>
            </a:pPr>
            <a:r>
              <a:rPr lang="en-US" sz="14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13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21"/>
          <p:cNvSpPr/>
          <p:nvPr/>
        </p:nvSpPr>
        <p:spPr>
          <a:xfrm>
            <a:off x="640080" y="1463040"/>
            <a:ext cx="7315200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200"/>
              <a:buFont typeface="Calibri"/>
              <a:buNone/>
            </a:pPr>
            <a:r>
              <a:rPr lang="en-US" sz="3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Large Dataset Cleaning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6" name="Google Shape;426;p21"/>
          <p:cNvSpPr/>
          <p:nvPr/>
        </p:nvSpPr>
        <p:spPr>
          <a:xfrm>
            <a:off x="640080" y="2057400"/>
            <a:ext cx="73152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Calibri"/>
              <a:buNone/>
            </a:pPr>
            <a:r>
              <a:rPr lang="en-US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Chunking, Sampling, and Performance Optimization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p21"/>
          <p:cNvSpPr/>
          <p:nvPr/>
        </p:nvSpPr>
        <p:spPr>
          <a:xfrm>
            <a:off x="640080" y="2487168"/>
            <a:ext cx="3657600" cy="187452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21"/>
          <p:cNvSpPr/>
          <p:nvPr/>
        </p:nvSpPr>
        <p:spPr>
          <a:xfrm>
            <a:off x="640080" y="2487168"/>
            <a:ext cx="45720" cy="1874520"/>
          </a:xfrm>
          <a:prstGeom prst="rect">
            <a:avLst/>
          </a:prstGeom>
          <a:solidFill>
            <a:srgbClr val="27AE6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9" name="Google Shape;429;p21"/>
          <p:cNvSpPr/>
          <p:nvPr/>
        </p:nvSpPr>
        <p:spPr>
          <a:xfrm>
            <a:off x="804672" y="256032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OBJECTIVES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0" name="Google Shape;430;p21"/>
          <p:cNvSpPr/>
          <p:nvPr/>
        </p:nvSpPr>
        <p:spPr>
          <a:xfrm>
            <a:off x="804672" y="2770632"/>
            <a:ext cx="338328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Define 'large' in practical settings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Use chunked reading (chunksize) for memory-constrained data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Sample for iterative cleaning design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Compare vectorized vs .apply() vs loops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Measure and identify bottlenecks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1" name="Google Shape;431;p21"/>
          <p:cNvSpPr/>
          <p:nvPr/>
        </p:nvSpPr>
        <p:spPr>
          <a:xfrm>
            <a:off x="4480560" y="2487168"/>
            <a:ext cx="3657600" cy="187452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2" name="Google Shape;432;p21"/>
          <p:cNvSpPr/>
          <p:nvPr/>
        </p:nvSpPr>
        <p:spPr>
          <a:xfrm>
            <a:off x="4480560" y="2487168"/>
            <a:ext cx="45720" cy="187452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3" name="Google Shape;433;p21"/>
          <p:cNvSpPr/>
          <p:nvPr/>
        </p:nvSpPr>
        <p:spPr>
          <a:xfrm>
            <a:off x="4645152" y="256032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ACTIVITY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4" name="Google Shape;434;p21"/>
          <p:cNvSpPr/>
          <p:nvPr/>
        </p:nvSpPr>
        <p:spPr>
          <a:xfrm>
            <a:off x="4645152" y="2770632"/>
            <a:ext cx="3383280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Work with large dataset to identify and optimize slow steps.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21"/>
          <p:cNvSpPr/>
          <p:nvPr/>
        </p:nvSpPr>
        <p:spPr>
          <a:xfrm>
            <a:off x="4645152" y="356616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21"/>
          <p:cNvSpPr/>
          <p:nvPr/>
        </p:nvSpPr>
        <p:spPr>
          <a:xfrm>
            <a:off x="4645152" y="3776472"/>
            <a:ext cx="3383280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Written strategies for large datasets plus optimization code.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p21"/>
          <p:cNvSpPr/>
          <p:nvPr/>
        </p:nvSpPr>
        <p:spPr>
          <a:xfrm>
            <a:off x="640080" y="4663440"/>
            <a:ext cx="45720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Week 3 · Data Cleaning II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2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4" name="Google Shape;444;p22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5" name="Google Shape;445;p22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13 · LARGE DATASETS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6" name="Google Shape;446;p22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What Makes a Dataset 'Large' in Practice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7" name="Google Shape;447;p22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Relative to available memory and latency requirements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8" name="Google Shape;448;p22"/>
          <p:cNvSpPr/>
          <p:nvPr/>
        </p:nvSpPr>
        <p:spPr>
          <a:xfrm>
            <a:off x="685476" y="1255014"/>
            <a:ext cx="3749040" cy="1230354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22"/>
          <p:cNvSpPr/>
          <p:nvPr/>
        </p:nvSpPr>
        <p:spPr>
          <a:xfrm>
            <a:off x="758628" y="1300733"/>
            <a:ext cx="3602736" cy="223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Practical Criteria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0" name="Google Shape;450;p22"/>
          <p:cNvSpPr/>
          <p:nvPr/>
        </p:nvSpPr>
        <p:spPr>
          <a:xfrm>
            <a:off x="758628" y="1511046"/>
            <a:ext cx="3602736" cy="838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Dataset size approaches/exceeds available RAM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End-to-end cleaning takes too long interactively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Repeated reloads for experimentation are slow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1" name="Google Shape;451;p22"/>
          <p:cNvSpPr/>
          <p:nvPr/>
        </p:nvSpPr>
        <p:spPr>
          <a:xfrm>
            <a:off x="4617396" y="1255014"/>
            <a:ext cx="3566160" cy="1230354"/>
          </a:xfrm>
          <a:prstGeom prst="rect">
            <a:avLst/>
          </a:prstGeom>
          <a:solidFill>
            <a:srgbClr val="FFF8E6"/>
          </a:solidFill>
          <a:ln w="12700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2" name="Google Shape;452;p22"/>
          <p:cNvSpPr/>
          <p:nvPr/>
        </p:nvSpPr>
        <p:spPr>
          <a:xfrm>
            <a:off x="4690548" y="1300733"/>
            <a:ext cx="3419856" cy="223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Why Basic Cleaning Is Insufficient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" name="Google Shape;453;p22"/>
          <p:cNvSpPr/>
          <p:nvPr/>
        </p:nvSpPr>
        <p:spPr>
          <a:xfrm>
            <a:off x="4690548" y="1511046"/>
            <a:ext cx="3419856" cy="838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Many chained .assign() calls = expensive copies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Python loops over rows (df.iterrows()) become prohibitive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Must think about memory and compute together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22"/>
          <p:cNvSpPr/>
          <p:nvPr/>
        </p:nvSpPr>
        <p:spPr>
          <a:xfrm>
            <a:off x="685476" y="2695681"/>
            <a:ext cx="7498080" cy="1174429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p22"/>
          <p:cNvSpPr/>
          <p:nvPr/>
        </p:nvSpPr>
        <p:spPr>
          <a:xfrm>
            <a:off x="758628" y="2732257"/>
            <a:ext cx="7351776" cy="201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ROUGH MEMORY ESTIMATE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p22"/>
          <p:cNvSpPr/>
          <p:nvPr/>
        </p:nvSpPr>
        <p:spPr>
          <a:xfrm>
            <a:off x="758628" y="2915138"/>
            <a:ext cx="7351776" cy="838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import os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file_path = "large_users.csv"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size_bytes = os.path.getsize(file_path)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size_mb = size_bytes / (1024 * 1024)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print(f"File size: {size_mb:.2f} MB")  # First indication of feasibility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23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3" name="Google Shape;463;p23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4" name="Google Shape;464;p23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13 · LARGE DATASETS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p23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Reading Data in Chunks with chunksize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6" name="Google Shape;466;p23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Process large files in manageable pieces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7" name="Google Shape;467;p23"/>
          <p:cNvSpPr/>
          <p:nvPr/>
        </p:nvSpPr>
        <p:spPr>
          <a:xfrm>
            <a:off x="640080" y="987552"/>
            <a:ext cx="3749040" cy="1030693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8" name="Google Shape;468;p23"/>
          <p:cNvSpPr/>
          <p:nvPr/>
        </p:nvSpPr>
        <p:spPr>
          <a:xfrm>
            <a:off x="713232" y="1033272"/>
            <a:ext cx="3602736" cy="206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Benefits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9" name="Google Shape;469;p23"/>
          <p:cNvSpPr/>
          <p:nvPr/>
        </p:nvSpPr>
        <p:spPr>
          <a:xfrm>
            <a:off x="713232" y="1243585"/>
            <a:ext cx="3602736" cy="66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Memory usage bounded by chunk size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Stream through data progressively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Can compute aggregates incrementally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0" name="Google Shape;470;p23"/>
          <p:cNvSpPr/>
          <p:nvPr/>
        </p:nvSpPr>
        <p:spPr>
          <a:xfrm>
            <a:off x="4572000" y="987552"/>
            <a:ext cx="3566160" cy="1030693"/>
          </a:xfrm>
          <a:prstGeom prst="rect">
            <a:avLst/>
          </a:prstGeom>
          <a:solidFill>
            <a:srgbClr val="E8F4FD"/>
          </a:solidFill>
          <a:ln w="12700" cap="flat" cmpd="sng">
            <a:solidFill>
              <a:srgbClr val="3498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23"/>
          <p:cNvSpPr/>
          <p:nvPr/>
        </p:nvSpPr>
        <p:spPr>
          <a:xfrm>
            <a:off x="4645152" y="1033272"/>
            <a:ext cx="3419856" cy="206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Trade-offs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2" name="Google Shape;472;p23"/>
          <p:cNvSpPr/>
          <p:nvPr/>
        </p:nvSpPr>
        <p:spPr>
          <a:xfrm>
            <a:off x="4645152" y="1243585"/>
            <a:ext cx="3419856" cy="66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More complex control flow (manual concatenation)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Some operations need coordination across chunks (global deduplication, percentiles)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3" name="Google Shape;473;p23"/>
          <p:cNvSpPr/>
          <p:nvPr/>
        </p:nvSpPr>
        <p:spPr>
          <a:xfrm>
            <a:off x="640080" y="2093331"/>
            <a:ext cx="7498080" cy="1079792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4" name="Google Shape;474;p23"/>
          <p:cNvSpPr/>
          <p:nvPr/>
        </p:nvSpPr>
        <p:spPr>
          <a:xfrm>
            <a:off x="713232" y="2102453"/>
            <a:ext cx="7351776" cy="215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BASIC CHUNKED ITERATION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5" name="Google Shape;475;p23"/>
          <p:cNvSpPr/>
          <p:nvPr/>
        </p:nvSpPr>
        <p:spPr>
          <a:xfrm>
            <a:off x="713232" y="2237701"/>
            <a:ext cx="7351776" cy="935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chunks = pd.read_csv("large_users.csv", chunksize=50_000)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total_rows, sum_income = 0, 0.0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for chunk in chunks: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total_rows += len(chunk)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sum_income += chunk["income"].sum()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mean_income = sum_income / total_rows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76" name="Google Shape;476;p23" descr="A diagram of a diagram of a process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26531" y="3325635"/>
            <a:ext cx="2490937" cy="166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24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3" name="Google Shape;483;p24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4" name="Google Shape;484;p24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13 · LARGE DATASETS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5" name="Google Shape;485;p24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Sampling for Iterative Cleaning Design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6" name="Google Shape;486;p24"/>
          <p:cNvSpPr/>
          <p:nvPr/>
        </p:nvSpPr>
        <p:spPr>
          <a:xfrm>
            <a:off x="640080" y="786384"/>
            <a:ext cx="7315200" cy="222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Iterate quickly on sample, then scale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7" name="Google Shape;487;p24"/>
          <p:cNvSpPr/>
          <p:nvPr/>
        </p:nvSpPr>
        <p:spPr>
          <a:xfrm>
            <a:off x="640080" y="1269197"/>
            <a:ext cx="3749040" cy="1113622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8" name="Google Shape;488;p24"/>
          <p:cNvSpPr/>
          <p:nvPr/>
        </p:nvSpPr>
        <p:spPr>
          <a:xfrm>
            <a:off x="713232" y="1314917"/>
            <a:ext cx="3602736" cy="222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Strategy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9" name="Google Shape;489;p24"/>
          <p:cNvSpPr/>
          <p:nvPr/>
        </p:nvSpPr>
        <p:spPr>
          <a:xfrm>
            <a:off x="713232" y="1525229"/>
            <a:ext cx="3602736" cy="723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Load random subset (e.g., 50,000 rows) for EDA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Verify patterns hold across full dataset via per-chunk checks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Only run full pipeline after logic is validated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0" name="Google Shape;490;p24"/>
          <p:cNvSpPr/>
          <p:nvPr/>
        </p:nvSpPr>
        <p:spPr>
          <a:xfrm>
            <a:off x="4572000" y="1269197"/>
            <a:ext cx="3566160" cy="1113622"/>
          </a:xfrm>
          <a:prstGeom prst="rect">
            <a:avLst/>
          </a:prstGeom>
          <a:solidFill>
            <a:srgbClr val="FFF8E6"/>
          </a:solidFill>
          <a:ln w="12700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1" name="Google Shape;491;p24"/>
          <p:cNvSpPr/>
          <p:nvPr/>
        </p:nvSpPr>
        <p:spPr>
          <a:xfrm>
            <a:off x="4645152" y="1314917"/>
            <a:ext cx="3419856" cy="222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Risks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2" name="Google Shape;492;p24"/>
          <p:cNvSpPr/>
          <p:nvPr/>
        </p:nvSpPr>
        <p:spPr>
          <a:xfrm>
            <a:off x="4645152" y="1525229"/>
            <a:ext cx="3419856" cy="723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Non-random sampling (first N rows) may miss patterns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Rare issues (categories, outliers) might not appear in small samples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p24"/>
          <p:cNvSpPr/>
          <p:nvPr/>
        </p:nvSpPr>
        <p:spPr>
          <a:xfrm>
            <a:off x="640080" y="2642909"/>
            <a:ext cx="7498080" cy="119728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p24"/>
          <p:cNvSpPr/>
          <p:nvPr/>
        </p:nvSpPr>
        <p:spPr>
          <a:xfrm>
            <a:off x="713232" y="2679485"/>
            <a:ext cx="7351776" cy="1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RANDOM ROW SAMPLING DURING LOAD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5" name="Google Shape;495;p24"/>
          <p:cNvSpPr/>
          <p:nvPr/>
        </p:nvSpPr>
        <p:spPr>
          <a:xfrm>
            <a:off x="713232" y="2862365"/>
            <a:ext cx="7351776" cy="884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sample_df = pd.read_csv("large_users.csv", nrows=50_000)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print(sample_df.head())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print(sample_df["city"].value_counts())  # Quick check of category distribution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25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2" name="Google Shape;502;p25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3" name="Google Shape;503;p25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13 · LARGE DATASETS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4" name="Google Shape;504;p25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Vectorization vs .apply() vs Explicit Loops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5" name="Google Shape;505;p25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Understanding performance hierarchy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p25"/>
          <p:cNvSpPr/>
          <p:nvPr/>
        </p:nvSpPr>
        <p:spPr>
          <a:xfrm>
            <a:off x="640080" y="1059108"/>
            <a:ext cx="3749040" cy="963421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7" name="Google Shape;507;p25"/>
          <p:cNvSpPr/>
          <p:nvPr/>
        </p:nvSpPr>
        <p:spPr>
          <a:xfrm>
            <a:off x="713232" y="1104829"/>
            <a:ext cx="3602736" cy="175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Performance Hierarchy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8" name="Google Shape;508;p25"/>
          <p:cNvSpPr/>
          <p:nvPr/>
        </p:nvSpPr>
        <p:spPr>
          <a:xfrm>
            <a:off x="713232" y="1315140"/>
            <a:ext cx="3602736" cy="65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Best: Pure vectorized (df['x'] * 2, df['x'].clip())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Medium: .apply() with simple functions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Slowest: Row-wise .apply(axis=1) or for loops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9" name="Google Shape;509;p25"/>
          <p:cNvSpPr/>
          <p:nvPr/>
        </p:nvSpPr>
        <p:spPr>
          <a:xfrm>
            <a:off x="4572000" y="1059108"/>
            <a:ext cx="3566160" cy="963421"/>
          </a:xfrm>
          <a:prstGeom prst="rect">
            <a:avLst/>
          </a:prstGeom>
          <a:solidFill>
            <a:srgbClr val="E8F8F0"/>
          </a:solidFill>
          <a:ln w="12700" cap="flat" cmpd="sng">
            <a:solidFill>
              <a:srgbClr val="27AE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0" name="Google Shape;510;p25"/>
          <p:cNvSpPr/>
          <p:nvPr/>
        </p:nvSpPr>
        <p:spPr>
          <a:xfrm>
            <a:off x="4645152" y="1104829"/>
            <a:ext cx="3419856" cy="175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ML Impact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1" name="Google Shape;511;p25"/>
          <p:cNvSpPr/>
          <p:nvPr/>
        </p:nvSpPr>
        <p:spPr>
          <a:xfrm>
            <a:off x="4645152" y="1315140"/>
            <a:ext cx="3419856" cy="65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Efficient cleaning → more experiments → better models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Inefficient cleaning may limit experimentation entirely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25"/>
          <p:cNvSpPr/>
          <p:nvPr/>
        </p:nvSpPr>
        <p:spPr>
          <a:xfrm>
            <a:off x="640080" y="2193283"/>
            <a:ext cx="7498080" cy="697356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25"/>
          <p:cNvSpPr/>
          <p:nvPr/>
        </p:nvSpPr>
        <p:spPr>
          <a:xfrm>
            <a:off x="713232" y="2229858"/>
            <a:ext cx="7351776" cy="167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TIMING COMPARISON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25"/>
          <p:cNvSpPr/>
          <p:nvPr/>
        </p:nvSpPr>
        <p:spPr>
          <a:xfrm>
            <a:off x="713232" y="2412738"/>
            <a:ext cx="7351776" cy="697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%timeit sample["income_scaled_vec"] = sample["income"] / 1000.0       # Fast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%timeit sample["income_scaled_apply"] = sample["income"].apply(lambda x: x/1000)  # Slower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15" name="Google Shape;515;p25" descr="A diagram of a performance hierarchy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01126" y="3110094"/>
            <a:ext cx="2741747" cy="1827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26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2" name="Google Shape;522;p26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26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13 · LARGE DATASETS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4" name="Google Shape;524;p26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Avoiding Python Loops in Cleaning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5" name="Google Shape;525;p26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Express transformations as column-wise operations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6" name="Google Shape;526;p26"/>
          <p:cNvSpPr/>
          <p:nvPr/>
        </p:nvSpPr>
        <p:spPr>
          <a:xfrm>
            <a:off x="640080" y="1292352"/>
            <a:ext cx="3749040" cy="201168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7" name="Google Shape;527;p26"/>
          <p:cNvSpPr/>
          <p:nvPr/>
        </p:nvSpPr>
        <p:spPr>
          <a:xfrm>
            <a:off x="713232" y="1328928"/>
            <a:ext cx="3602736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ANTI-PATTERN (AVOID)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8" name="Google Shape;528;p26"/>
          <p:cNvSpPr/>
          <p:nvPr/>
        </p:nvSpPr>
        <p:spPr>
          <a:xfrm>
            <a:off x="713232" y="1511808"/>
            <a:ext cx="3602736" cy="146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clean_values = []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for _, row in sample_df.iterrows():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clean_values.append(row["income"] / 1000.0)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sample_df["income_scaled_loop"] = clean_values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9" name="Google Shape;529;p26"/>
          <p:cNvSpPr/>
          <p:nvPr/>
        </p:nvSpPr>
        <p:spPr>
          <a:xfrm>
            <a:off x="4572000" y="1292352"/>
            <a:ext cx="3566160" cy="201168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0" name="Google Shape;530;p26"/>
          <p:cNvSpPr/>
          <p:nvPr/>
        </p:nvSpPr>
        <p:spPr>
          <a:xfrm>
            <a:off x="4645152" y="1328928"/>
            <a:ext cx="3419856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RECOMMENDED PATTERN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1" name="Google Shape;531;p26"/>
          <p:cNvSpPr/>
          <p:nvPr/>
        </p:nvSpPr>
        <p:spPr>
          <a:xfrm>
            <a:off x="4645152" y="1511808"/>
            <a:ext cx="3419856" cy="1463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# Column-wise operation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sample_df["income_scaled"] = sample_df["income"] / 1000.0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# Conditional without loops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sample_df["high_flag"] = (sample_df["income"] &gt; threshold).astype(int)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2" name="Google Shape;532;p26"/>
          <p:cNvSpPr/>
          <p:nvPr/>
        </p:nvSpPr>
        <p:spPr>
          <a:xfrm>
            <a:off x="640080" y="3523488"/>
            <a:ext cx="7498080" cy="523218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3" name="Google Shape;533;p26"/>
          <p:cNvSpPr/>
          <p:nvPr/>
        </p:nvSpPr>
        <p:spPr>
          <a:xfrm>
            <a:off x="713232" y="3569208"/>
            <a:ext cx="7351776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Key Insight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26"/>
          <p:cNvSpPr/>
          <p:nvPr/>
        </p:nvSpPr>
        <p:spPr>
          <a:xfrm>
            <a:off x="713232" y="3779520"/>
            <a:ext cx="7351776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Use .where, .mask, .clip, .fillna for conditional logic instead of row-by-row iteration. Keeps pipeline scalable and maintainable.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7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1" name="Google Shape;541;p27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2" name="Google Shape;542;p27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13 · LARGE DATASETS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27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Measuring Performance and Identifying Bottlenecks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p27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Without measurement, optimization is guesswork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5" name="Google Shape;545;p27"/>
          <p:cNvSpPr/>
          <p:nvPr/>
        </p:nvSpPr>
        <p:spPr>
          <a:xfrm>
            <a:off x="640080" y="1328882"/>
            <a:ext cx="3749040" cy="12180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6" name="Google Shape;546;p27"/>
          <p:cNvSpPr/>
          <p:nvPr/>
        </p:nvSpPr>
        <p:spPr>
          <a:xfrm>
            <a:off x="713232" y="1374602"/>
            <a:ext cx="3602736" cy="2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Approaches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7" name="Google Shape;547;p27"/>
          <p:cNvSpPr/>
          <p:nvPr/>
        </p:nvSpPr>
        <p:spPr>
          <a:xfrm>
            <a:off x="713232" y="1584914"/>
            <a:ext cx="3602736" cy="7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%timeit in interactive environments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time.perf_counter() in scripts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Profile memory via system tools or specialized libraries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27"/>
          <p:cNvSpPr/>
          <p:nvPr/>
        </p:nvSpPr>
        <p:spPr>
          <a:xfrm>
            <a:off x="4572000" y="1328882"/>
            <a:ext cx="3566160" cy="1218000"/>
          </a:xfrm>
          <a:prstGeom prst="rect">
            <a:avLst/>
          </a:prstGeom>
          <a:solidFill>
            <a:srgbClr val="E8F4FD"/>
          </a:solidFill>
          <a:ln w="12700" cap="flat" cmpd="sng">
            <a:solidFill>
              <a:srgbClr val="3498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9" name="Google Shape;549;p27"/>
          <p:cNvSpPr/>
          <p:nvPr/>
        </p:nvSpPr>
        <p:spPr>
          <a:xfrm>
            <a:off x="4645152" y="1374602"/>
            <a:ext cx="3419856" cy="2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Use Performance Data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0" name="Google Shape;550;p27"/>
          <p:cNvSpPr/>
          <p:nvPr/>
        </p:nvSpPr>
        <p:spPr>
          <a:xfrm>
            <a:off x="4645152" y="1584914"/>
            <a:ext cx="3419856" cy="7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Guides whether to refactor or optimize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Identifies if distributed solutions needed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Prioritizes effort on actual bottlenecks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1" name="Google Shape;551;p27"/>
          <p:cNvSpPr/>
          <p:nvPr/>
        </p:nvSpPr>
        <p:spPr>
          <a:xfrm>
            <a:off x="640080" y="2754609"/>
            <a:ext cx="7498080" cy="14007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2" name="Google Shape;552;p27"/>
          <p:cNvSpPr/>
          <p:nvPr/>
        </p:nvSpPr>
        <p:spPr>
          <a:xfrm>
            <a:off x="713232" y="2791186"/>
            <a:ext cx="7351776" cy="21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TIMING A CLEANING FUNCTION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3" name="Google Shape;553;p27"/>
          <p:cNvSpPr/>
          <p:nvPr/>
        </p:nvSpPr>
        <p:spPr>
          <a:xfrm>
            <a:off x="713232" y="2974065"/>
            <a:ext cx="7351776" cy="1035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import time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def clean_chunk(chunk): return chunk.copy()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start = time.perf_counter()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cleaned = clean_chunk(sample_df)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elapsed = time.perf_counter() - start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print(f"Chunk cleaned in {elapsed:.3f} seconds")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28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0" name="Google Shape;560;p28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1" name="Google Shape;561;p28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13 · ACTIVITY &amp; 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2" name="Google Shape;562;p28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Large Dataset Practice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3" name="Google Shape;563;p28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Chunked cleaning with performance measurement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4" name="Google Shape;564;p28"/>
          <p:cNvSpPr/>
          <p:nvPr/>
        </p:nvSpPr>
        <p:spPr>
          <a:xfrm>
            <a:off x="640080" y="987551"/>
            <a:ext cx="3749040" cy="1950201"/>
          </a:xfrm>
          <a:prstGeom prst="rect">
            <a:avLst/>
          </a:prstGeom>
          <a:solidFill>
            <a:srgbClr val="27AE6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5" name="Google Shape;565;p28"/>
          <p:cNvSpPr/>
          <p:nvPr/>
        </p:nvSpPr>
        <p:spPr>
          <a:xfrm>
            <a:off x="777240" y="1051559"/>
            <a:ext cx="3474720" cy="26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Calibri"/>
              <a:buNone/>
            </a:pPr>
            <a:r>
              <a:rPr lang="en-US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Activity Steps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6" name="Google Shape;566;p28"/>
          <p:cNvSpPr/>
          <p:nvPr/>
        </p:nvSpPr>
        <p:spPr>
          <a:xfrm>
            <a:off x="777240" y="1280159"/>
            <a:ext cx="3474720" cy="14301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1. Get CSV with 100K+ rows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2. Estimate file size, consider RAM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3. Design chunked cleaning loop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4. Apply cleaning to each chunk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5. Write cleaned chunks to new file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6. Measure runtime and memory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7. Compare with full-file approach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7" name="Google Shape;567;p28"/>
          <p:cNvSpPr/>
          <p:nvPr/>
        </p:nvSpPr>
        <p:spPr>
          <a:xfrm>
            <a:off x="4572000" y="987551"/>
            <a:ext cx="3566160" cy="1950201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8" name="Google Shape;568;p28"/>
          <p:cNvSpPr/>
          <p:nvPr/>
        </p:nvSpPr>
        <p:spPr>
          <a:xfrm>
            <a:off x="4645152" y="1033271"/>
            <a:ext cx="3419856" cy="26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9" name="Google Shape;569;p28"/>
          <p:cNvSpPr/>
          <p:nvPr/>
        </p:nvSpPr>
        <p:spPr>
          <a:xfrm>
            <a:off x="4645152" y="1243584"/>
            <a:ext cx="3419856" cy="1495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Short answer: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Three strategies for datasets that don't fit in RAM?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How does vectorization help performance?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Code: Implement process_large_file(path_in, path_out, chunksize)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0" name="Google Shape;570;p28"/>
          <p:cNvSpPr/>
          <p:nvPr/>
        </p:nvSpPr>
        <p:spPr>
          <a:xfrm>
            <a:off x="640080" y="3201989"/>
            <a:ext cx="7498080" cy="1155127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1" name="Google Shape;571;p28"/>
          <p:cNvSpPr/>
          <p:nvPr/>
        </p:nvSpPr>
        <p:spPr>
          <a:xfrm>
            <a:off x="713232" y="3238566"/>
            <a:ext cx="7351776" cy="297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CHUNKED CLEANING SKELETON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2" name="Google Shape;572;p28"/>
          <p:cNvSpPr/>
          <p:nvPr/>
        </p:nvSpPr>
        <p:spPr>
          <a:xfrm>
            <a:off x="713232" y="3421445"/>
            <a:ext cx="7351776" cy="660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reader = pd.read_csv("large_users.csv", chunksize=50_000)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for i, chunk in enumerate(reader):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cleaned = clean_chunk(chunk)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mode, header = ("w", True) if i == 0 else ("a", False)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cleaned.to_csv("cleaned.csv", mode=mode, header=header, index=False)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29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9" name="Google Shape;579;p29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0" name="Google Shape;580;p29"/>
          <p:cNvSpPr/>
          <p:nvPr/>
        </p:nvSpPr>
        <p:spPr>
          <a:xfrm>
            <a:off x="640080" y="1143000"/>
            <a:ext cx="73152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400"/>
              <a:buFont typeface="Calibri"/>
              <a:buNone/>
            </a:pPr>
            <a:r>
              <a:rPr lang="en-US" sz="14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14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1" name="Google Shape;581;p29"/>
          <p:cNvSpPr/>
          <p:nvPr/>
        </p:nvSpPr>
        <p:spPr>
          <a:xfrm>
            <a:off x="640080" y="1463040"/>
            <a:ext cx="7315200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200"/>
              <a:buFont typeface="Calibri"/>
              <a:buNone/>
            </a:pPr>
            <a:r>
              <a:rPr lang="en-US" sz="3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Full Cleaning Pipeline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2" name="Google Shape;582;p29"/>
          <p:cNvSpPr/>
          <p:nvPr/>
        </p:nvSpPr>
        <p:spPr>
          <a:xfrm>
            <a:off x="640080" y="2057400"/>
            <a:ext cx="73152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Calibri"/>
              <a:buNone/>
            </a:pPr>
            <a:r>
              <a:rPr lang="en-US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Modular Design, Order of Operations, Validation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3" name="Google Shape;583;p29"/>
          <p:cNvSpPr/>
          <p:nvPr/>
        </p:nvSpPr>
        <p:spPr>
          <a:xfrm>
            <a:off x="640080" y="2487168"/>
            <a:ext cx="3657600" cy="187452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4" name="Google Shape;584;p29"/>
          <p:cNvSpPr/>
          <p:nvPr/>
        </p:nvSpPr>
        <p:spPr>
          <a:xfrm>
            <a:off x="640080" y="2487168"/>
            <a:ext cx="45720" cy="1874520"/>
          </a:xfrm>
          <a:prstGeom prst="rect">
            <a:avLst/>
          </a:prstGeom>
          <a:solidFill>
            <a:srgbClr val="9B59B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5" name="Google Shape;585;p29"/>
          <p:cNvSpPr/>
          <p:nvPr/>
        </p:nvSpPr>
        <p:spPr>
          <a:xfrm>
            <a:off x="804672" y="256032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OBJECTIVES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6" name="Google Shape;586;p29"/>
          <p:cNvSpPr/>
          <p:nvPr/>
        </p:nvSpPr>
        <p:spPr>
          <a:xfrm>
            <a:off x="804672" y="2770632"/>
            <a:ext cx="338328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Understand why pipelines are essential for ML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Design function-based modular components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Establish clear order of operations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Integrate logging and validation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Plan for pipeline failure points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7" name="Google Shape;587;p29"/>
          <p:cNvSpPr/>
          <p:nvPr/>
        </p:nvSpPr>
        <p:spPr>
          <a:xfrm>
            <a:off x="4480560" y="2487168"/>
            <a:ext cx="3657600" cy="187452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8" name="Google Shape;588;p29"/>
          <p:cNvSpPr/>
          <p:nvPr/>
        </p:nvSpPr>
        <p:spPr>
          <a:xfrm>
            <a:off x="4480560" y="2487168"/>
            <a:ext cx="45720" cy="187452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9" name="Google Shape;589;p29"/>
          <p:cNvSpPr/>
          <p:nvPr/>
        </p:nvSpPr>
        <p:spPr>
          <a:xfrm>
            <a:off x="4645152" y="256032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ACTIVITY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0" name="Google Shape;590;p29"/>
          <p:cNvSpPr/>
          <p:nvPr/>
        </p:nvSpPr>
        <p:spPr>
          <a:xfrm>
            <a:off x="4645152" y="2770632"/>
            <a:ext cx="3383280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Build and test a master clean_data() function.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1" name="Google Shape;591;p29"/>
          <p:cNvSpPr/>
          <p:nvPr/>
        </p:nvSpPr>
        <p:spPr>
          <a:xfrm>
            <a:off x="4645152" y="356616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2" name="Google Shape;592;p29"/>
          <p:cNvSpPr/>
          <p:nvPr/>
        </p:nvSpPr>
        <p:spPr>
          <a:xfrm>
            <a:off x="4645152" y="3776472"/>
            <a:ext cx="3383280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Code review focusing on clarity, documentation, reproducibility.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3" name="Google Shape;593;p29"/>
          <p:cNvSpPr/>
          <p:nvPr/>
        </p:nvSpPr>
        <p:spPr>
          <a:xfrm>
            <a:off x="640080" y="4663440"/>
            <a:ext cx="45720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Week 3 · Data Cleaning II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3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3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11 · OUTLIER STRATEGIES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3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Outliers in Real Datasets — Brief Review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Not automatically bad data - may be critical signals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3"/>
          <p:cNvSpPr/>
          <p:nvPr/>
        </p:nvSpPr>
        <p:spPr>
          <a:xfrm>
            <a:off x="640080" y="1210577"/>
            <a:ext cx="3749040" cy="105156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3"/>
          <p:cNvSpPr/>
          <p:nvPr/>
        </p:nvSpPr>
        <p:spPr>
          <a:xfrm>
            <a:off x="713232" y="1256297"/>
            <a:ext cx="360273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Outlier Sources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3"/>
          <p:cNvSpPr/>
          <p:nvPr/>
        </p:nvSpPr>
        <p:spPr>
          <a:xfrm>
            <a:off x="713232" y="1466609"/>
            <a:ext cx="3602736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True extreme values (startup exit, large hospital bill)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Data-entry mistakes (extra zero in salary)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System artifacts (duplicate aggregation, unit conversion errors)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3"/>
          <p:cNvSpPr/>
          <p:nvPr/>
        </p:nvSpPr>
        <p:spPr>
          <a:xfrm>
            <a:off x="4572000" y="1210577"/>
            <a:ext cx="3566160" cy="1051560"/>
          </a:xfrm>
          <a:prstGeom prst="rect">
            <a:avLst/>
          </a:prstGeom>
          <a:solidFill>
            <a:srgbClr val="FFEBEE"/>
          </a:solidFill>
          <a:ln w="12700" cap="flat" cmpd="sng">
            <a:solidFill>
              <a:srgbClr val="E74C3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3"/>
          <p:cNvSpPr/>
          <p:nvPr/>
        </p:nvSpPr>
        <p:spPr>
          <a:xfrm>
            <a:off x="4645152" y="1256297"/>
            <a:ext cx="341985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74C3C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74C3C"/>
                </a:solidFill>
                <a:latin typeface="Calibri"/>
                <a:ea typeface="Calibri"/>
                <a:cs typeface="Calibri"/>
                <a:sym typeface="Calibri"/>
              </a:rPr>
              <a:t>Why 'Just Remove Big Values' Fails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4645152" y="1466609"/>
            <a:ext cx="3419856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Extremes may be most informative (fraud, default risk)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Removal shifts means, variances, decision boundaries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Outliers may represent specific subgroups → unfairness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3"/>
          <p:cNvSpPr/>
          <p:nvPr/>
        </p:nvSpPr>
        <p:spPr>
          <a:xfrm>
            <a:off x="640080" y="2503450"/>
            <a:ext cx="7498080" cy="96012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3"/>
          <p:cNvSpPr/>
          <p:nvPr/>
        </p:nvSpPr>
        <p:spPr>
          <a:xfrm>
            <a:off x="713232" y="2540026"/>
            <a:ext cx="7351776" cy="164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VISUALIZING WITH BOXPLOT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3"/>
          <p:cNvSpPr/>
          <p:nvPr/>
        </p:nvSpPr>
        <p:spPr>
          <a:xfrm>
            <a:off x="713232" y="2722906"/>
            <a:ext cx="7351776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income = np.concatenate([np.random.lognormal(10, 0.5, 5000), [1e7, 2e7, 5e7]])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df11 = pd.DataFrame({"income": income})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plt.figure(figsize=(6,4)); sns.boxplot(x=df11["income"])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plt.xscale("log"); plt.title("Income Distribution with Outliers")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30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0" name="Google Shape;600;p30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1" name="Google Shape;601;p30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14 · CLEANING PIPELINE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2" name="Google Shape;602;p30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Why Cleaning Pipelines Matter for ML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3" name="Google Shape;603;p30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Ad hoc cleaning in notebooks is fragile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4" name="Google Shape;604;p30"/>
          <p:cNvSpPr/>
          <p:nvPr/>
        </p:nvSpPr>
        <p:spPr>
          <a:xfrm>
            <a:off x="640080" y="987551"/>
            <a:ext cx="3749040" cy="1003981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5" name="Google Shape;605;p30"/>
          <p:cNvSpPr/>
          <p:nvPr/>
        </p:nvSpPr>
        <p:spPr>
          <a:xfrm>
            <a:off x="713232" y="1033272"/>
            <a:ext cx="3602736" cy="182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Benefits of Pipelines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6" name="Google Shape;606;p30"/>
          <p:cNvSpPr/>
          <p:nvPr/>
        </p:nvSpPr>
        <p:spPr>
          <a:xfrm>
            <a:off x="713232" y="1243584"/>
            <a:ext cx="3602736" cy="684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Reproducibility: same raw data → same cleaned data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Debuggability: trace problems to specific steps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Deployment: same logic in batch and online systems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7" name="Google Shape;607;p30"/>
          <p:cNvSpPr/>
          <p:nvPr/>
        </p:nvSpPr>
        <p:spPr>
          <a:xfrm>
            <a:off x="4572000" y="987551"/>
            <a:ext cx="3566160" cy="1003981"/>
          </a:xfrm>
          <a:prstGeom prst="rect">
            <a:avLst/>
          </a:prstGeom>
          <a:solidFill>
            <a:srgbClr val="FFEBEE"/>
          </a:solidFill>
          <a:ln w="12700" cap="flat" cmpd="sng">
            <a:solidFill>
              <a:srgbClr val="E74C3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8" name="Google Shape;608;p30"/>
          <p:cNvSpPr/>
          <p:nvPr/>
        </p:nvSpPr>
        <p:spPr>
          <a:xfrm>
            <a:off x="4645152" y="1033272"/>
            <a:ext cx="3419856" cy="182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74C3C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74C3C"/>
                </a:solidFill>
                <a:latin typeface="Calibri"/>
                <a:ea typeface="Calibri"/>
                <a:cs typeface="Calibri"/>
                <a:sym typeface="Calibri"/>
              </a:rPr>
              <a:t>Problems with Ad Hoc Cleaning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9" name="Google Shape;609;p30"/>
          <p:cNvSpPr/>
          <p:nvPr/>
        </p:nvSpPr>
        <p:spPr>
          <a:xfrm>
            <a:off x="4645152" y="1243584"/>
            <a:ext cx="3419856" cy="684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Hidden state across notebook cells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Hard to re-run exactly after changes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Difficult for team to understand/trust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0" name="Google Shape;610;p30"/>
          <p:cNvSpPr/>
          <p:nvPr/>
        </p:nvSpPr>
        <p:spPr>
          <a:xfrm>
            <a:off x="640080" y="2073828"/>
            <a:ext cx="7498080" cy="1351297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1" name="Google Shape;611;p30"/>
          <p:cNvSpPr/>
          <p:nvPr/>
        </p:nvSpPr>
        <p:spPr>
          <a:xfrm>
            <a:off x="713232" y="2073829"/>
            <a:ext cx="7351776" cy="25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SIMPLE PIPELINE SHAPE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2" name="Google Shape;612;p30"/>
          <p:cNvSpPr/>
          <p:nvPr/>
        </p:nvSpPr>
        <p:spPr>
          <a:xfrm>
            <a:off x="713232" y="2210987"/>
            <a:ext cx="7351776" cy="1067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def clean_data(df: pd.DataFrame) -&gt; pd.DataFrame: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 = df.copy()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 = clean_types(df)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 = clean_missing(df)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 = handle_outliers(df)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 = clean_strings_and_dates(df)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validate_cleaned(df)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df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13" name="Google Shape;613;p30" descr="A diagram of a cleaning pipeline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86355" y="3507421"/>
            <a:ext cx="2371289" cy="15808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31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0" name="Google Shape;620;p31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1" name="Google Shape;621;p31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14 · CLEANING PIPELINE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2" name="Google Shape;622;p31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Function-Based Cleaning and Modular Design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3" name="Google Shape;623;p31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Single responsibility per function promotes testability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4" name="Google Shape;624;p31"/>
          <p:cNvSpPr/>
          <p:nvPr/>
        </p:nvSpPr>
        <p:spPr>
          <a:xfrm>
            <a:off x="640080" y="1266411"/>
            <a:ext cx="3749040" cy="1196002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5" name="Google Shape;625;p31"/>
          <p:cNvSpPr/>
          <p:nvPr/>
        </p:nvSpPr>
        <p:spPr>
          <a:xfrm>
            <a:off x="713232" y="1312131"/>
            <a:ext cx="3602736" cy="265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Design Principles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6" name="Google Shape;626;p31"/>
          <p:cNvSpPr/>
          <p:nvPr/>
        </p:nvSpPr>
        <p:spPr>
          <a:xfrm>
            <a:off x="713232" y="1522443"/>
            <a:ext cx="3602736" cy="73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Single responsibility per function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Clear input/output contracts (DataFrame in/out)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No hidden global state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Each function independently testable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7" name="Google Shape;627;p31"/>
          <p:cNvSpPr/>
          <p:nvPr/>
        </p:nvSpPr>
        <p:spPr>
          <a:xfrm>
            <a:off x="4572000" y="1266411"/>
            <a:ext cx="3566160" cy="320182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8" name="Google Shape;628;p31"/>
          <p:cNvSpPr/>
          <p:nvPr/>
        </p:nvSpPr>
        <p:spPr>
          <a:xfrm>
            <a:off x="4645152" y="1302987"/>
            <a:ext cx="3419856" cy="2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EXAMPLE HELPER FUNCTIONS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9" name="Google Shape;629;p31"/>
          <p:cNvSpPr/>
          <p:nvPr/>
        </p:nvSpPr>
        <p:spPr>
          <a:xfrm>
            <a:off x="4645152" y="1485866"/>
            <a:ext cx="3419856" cy="126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def clean_types(df):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out = df.copy()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out["age"] = pd.to_numeric(out["age"], errors="coerce")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out["income"] = pd.to_numeric(out["income"], errors="coerce")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out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def clean_missing(df):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out = df.copy()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out["age"] = out["age"].fillna(out["age"].median())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out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0" name="Google Shape;630;p31"/>
          <p:cNvSpPr/>
          <p:nvPr/>
        </p:nvSpPr>
        <p:spPr>
          <a:xfrm>
            <a:off x="640080" y="2759560"/>
            <a:ext cx="3749040" cy="465112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1" name="Google Shape;631;p31"/>
          <p:cNvSpPr/>
          <p:nvPr/>
        </p:nvSpPr>
        <p:spPr>
          <a:xfrm>
            <a:off x="713232" y="2805279"/>
            <a:ext cx="3602736" cy="332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Each function is reusable across projects and easily unit-tested.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32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8" name="Google Shape;638;p32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9" name="Google Shape;639;p32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14 · CLEANING PIPELINE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0" name="Google Shape;640;p32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Order of Operations and Pipeline Stability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1" name="Google Shape;641;p32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Transformation order has major implications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2" name="Google Shape;642;p32"/>
          <p:cNvSpPr/>
          <p:nvPr/>
        </p:nvSpPr>
        <p:spPr>
          <a:xfrm>
            <a:off x="640080" y="1383031"/>
            <a:ext cx="3749040" cy="1629578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3" name="Google Shape;643;p32"/>
          <p:cNvSpPr/>
          <p:nvPr/>
        </p:nvSpPr>
        <p:spPr>
          <a:xfrm>
            <a:off x="713232" y="1428751"/>
            <a:ext cx="3602736" cy="271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Recommended Order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4" name="Google Shape;644;p32"/>
          <p:cNvSpPr/>
          <p:nvPr/>
        </p:nvSpPr>
        <p:spPr>
          <a:xfrm>
            <a:off x="713232" y="1639063"/>
            <a:ext cx="3602736" cy="1154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1. Type normalization (numeric, categorical, datetime)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2. Missing-value handling (imputation, indicators)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3. Outlier handling (capping, transformation)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4. String and category cleaning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5. Date/time feature extraction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5" name="Google Shape;645;p32"/>
          <p:cNvSpPr/>
          <p:nvPr/>
        </p:nvSpPr>
        <p:spPr>
          <a:xfrm>
            <a:off x="4572000" y="1383031"/>
            <a:ext cx="3566160" cy="1629578"/>
          </a:xfrm>
          <a:prstGeom prst="rect">
            <a:avLst/>
          </a:prstGeom>
          <a:solidFill>
            <a:srgbClr val="FFF8E6"/>
          </a:solidFill>
          <a:ln w="12700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6" name="Google Shape;646;p32"/>
          <p:cNvSpPr/>
          <p:nvPr/>
        </p:nvSpPr>
        <p:spPr>
          <a:xfrm>
            <a:off x="4645152" y="1428751"/>
            <a:ext cx="3419856" cy="271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Why Order Matters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7" name="Google Shape;647;p32"/>
          <p:cNvSpPr/>
          <p:nvPr/>
        </p:nvSpPr>
        <p:spPr>
          <a:xfrm>
            <a:off x="4645152" y="1639063"/>
            <a:ext cx="3419856" cy="1154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Outlier detection on wrong types = meaningless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Imputation before type conversion hides errors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Date features from misparsed timestamps = wrong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Change order deliberately and document!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8" name="Google Shape;648;p32"/>
          <p:cNvSpPr/>
          <p:nvPr/>
        </p:nvSpPr>
        <p:spPr>
          <a:xfrm>
            <a:off x="640080" y="3222921"/>
            <a:ext cx="7498080" cy="1357981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9" name="Google Shape;649;p32"/>
          <p:cNvSpPr/>
          <p:nvPr/>
        </p:nvSpPr>
        <p:spPr>
          <a:xfrm>
            <a:off x="713232" y="3259497"/>
            <a:ext cx="7351776" cy="244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INTEGRATING ORDER INTO clean_data()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0" name="Google Shape;650;p32"/>
          <p:cNvSpPr/>
          <p:nvPr/>
        </p:nvSpPr>
        <p:spPr>
          <a:xfrm>
            <a:off x="713232" y="3442377"/>
            <a:ext cx="7351776" cy="950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def clean_data(df):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 = clean_types(df)           # 1. Types first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 = clean_missing(df)         # 2. Then missing values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 = handle_outliers(df)       # 3. Then outliers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 = clean_strings_and_dates(df)  # 4. Then strings/dates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 = add_features(df)          # 5. Finally derived features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df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33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7" name="Google Shape;657;p33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8" name="Google Shape;658;p33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14 · CLEANING PIPELINE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9" name="Google Shape;659;p33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Logging and Basic Validation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0" name="Google Shape;660;p33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Catch anomalies early, ensure expected behavior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1" name="Google Shape;661;p33"/>
          <p:cNvSpPr/>
          <p:nvPr/>
        </p:nvSpPr>
        <p:spPr>
          <a:xfrm>
            <a:off x="640080" y="987553"/>
            <a:ext cx="3749040" cy="965234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2" name="Google Shape;662;p33"/>
          <p:cNvSpPr/>
          <p:nvPr/>
        </p:nvSpPr>
        <p:spPr>
          <a:xfrm>
            <a:off x="713232" y="1033272"/>
            <a:ext cx="3602736" cy="193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Logging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3" name="Google Shape;663;p33"/>
          <p:cNvSpPr/>
          <p:nvPr/>
        </p:nvSpPr>
        <p:spPr>
          <a:xfrm>
            <a:off x="713232" y="1243585"/>
            <a:ext cx="3602736" cy="627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Record row counts, missingness summary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Log outlier thresholds used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Store logs with pipeline runs for auditability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4" name="Google Shape;664;p33"/>
          <p:cNvSpPr/>
          <p:nvPr/>
        </p:nvSpPr>
        <p:spPr>
          <a:xfrm>
            <a:off x="4572000" y="987553"/>
            <a:ext cx="3566160" cy="965234"/>
          </a:xfrm>
          <a:prstGeom prst="rect">
            <a:avLst/>
          </a:prstGeom>
          <a:solidFill>
            <a:srgbClr val="E8F4FD"/>
          </a:solidFill>
          <a:ln w="12700" cap="flat" cmpd="sng">
            <a:solidFill>
              <a:srgbClr val="3498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5" name="Google Shape;665;p33"/>
          <p:cNvSpPr/>
          <p:nvPr/>
        </p:nvSpPr>
        <p:spPr>
          <a:xfrm>
            <a:off x="4645152" y="1033272"/>
            <a:ext cx="3419856" cy="193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Validation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6" name="Google Shape;666;p33"/>
          <p:cNvSpPr/>
          <p:nvPr/>
        </p:nvSpPr>
        <p:spPr>
          <a:xfrm>
            <a:off x="4645152" y="1243585"/>
            <a:ext cx="3419856" cy="627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Assert key invariants (no negative ages)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Check ranges and category memberships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Verify required columns present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7" name="Google Shape;667;p33"/>
          <p:cNvSpPr/>
          <p:nvPr/>
        </p:nvSpPr>
        <p:spPr>
          <a:xfrm>
            <a:off x="640080" y="2048798"/>
            <a:ext cx="7498080" cy="1141916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8" name="Google Shape;668;p33"/>
          <p:cNvSpPr/>
          <p:nvPr/>
        </p:nvSpPr>
        <p:spPr>
          <a:xfrm>
            <a:off x="713232" y="2085373"/>
            <a:ext cx="7351776" cy="173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LOGGING/VALIDATION PATTERNS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9" name="Google Shape;669;p33"/>
          <p:cNvSpPr/>
          <p:nvPr/>
        </p:nvSpPr>
        <p:spPr>
          <a:xfrm>
            <a:off x="713232" y="2268253"/>
            <a:ext cx="7351776" cy="820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def validate_cleaned(df):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assert df["age"].min() &gt;= 0, "Negative ages found"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assert df["income"].notna().all(), "Income still has NaN"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def log_summary(df, step_name):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print(f"--- {step_name} ---\nRows: {len(df)}\nMissing age: {df['age'].isna().sum()}")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70" name="Google Shape;670;p33" descr="A screenshot of a computer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16625" y="3252363"/>
            <a:ext cx="2710750" cy="18071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34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7" name="Google Shape;677;p34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8" name="Google Shape;678;p34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14 · CLEANING PIPELINE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9" name="Google Shape;679;p34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Pipeline Failure Points and Error Handling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0" name="Google Shape;680;p34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Anticipate and handle unexpected data gracefully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1" name="Google Shape;681;p34"/>
          <p:cNvSpPr/>
          <p:nvPr/>
        </p:nvSpPr>
        <p:spPr>
          <a:xfrm>
            <a:off x="640080" y="1123739"/>
            <a:ext cx="3749040" cy="1400472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2" name="Google Shape;682;p34"/>
          <p:cNvSpPr/>
          <p:nvPr/>
        </p:nvSpPr>
        <p:spPr>
          <a:xfrm>
            <a:off x="713232" y="1169458"/>
            <a:ext cx="3602736" cy="254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Common Failure Points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3" name="Google Shape;683;p34"/>
          <p:cNvSpPr/>
          <p:nvPr/>
        </p:nvSpPr>
        <p:spPr>
          <a:xfrm>
            <a:off x="713232" y="1379770"/>
            <a:ext cx="3602736" cy="954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Unexpected types (all strings where numbers expected)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New categories not covered by mapping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Invalid dates (impossible calendar dates)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Schema changes from upstream systems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4" name="Google Shape;684;p34"/>
          <p:cNvSpPr/>
          <p:nvPr/>
        </p:nvSpPr>
        <p:spPr>
          <a:xfrm>
            <a:off x="4572000" y="1123739"/>
            <a:ext cx="3566160" cy="1400472"/>
          </a:xfrm>
          <a:prstGeom prst="rect">
            <a:avLst/>
          </a:prstGeom>
          <a:solidFill>
            <a:srgbClr val="FFF8E6"/>
          </a:solidFill>
          <a:ln w="12700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5" name="Google Shape;685;p34"/>
          <p:cNvSpPr/>
          <p:nvPr/>
        </p:nvSpPr>
        <p:spPr>
          <a:xfrm>
            <a:off x="4645152" y="1169458"/>
            <a:ext cx="3419856" cy="254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Error-Handling Strategies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6" name="Google Shape;686;p34"/>
          <p:cNvSpPr/>
          <p:nvPr/>
        </p:nvSpPr>
        <p:spPr>
          <a:xfrm>
            <a:off x="4645152" y="1379770"/>
            <a:ext cx="3419856" cy="954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Fail fast with clear error messages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Route problematic records to quarantine table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Log frequencies of errors for prioritization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7" name="Google Shape;687;p34"/>
          <p:cNvSpPr/>
          <p:nvPr/>
        </p:nvSpPr>
        <p:spPr>
          <a:xfrm>
            <a:off x="640080" y="2806236"/>
            <a:ext cx="7498080" cy="1336814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8" name="Google Shape;688;p34"/>
          <p:cNvSpPr/>
          <p:nvPr/>
        </p:nvSpPr>
        <p:spPr>
          <a:xfrm>
            <a:off x="713232" y="2842812"/>
            <a:ext cx="7351776" cy="229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SAFE TYPE CONVERSION WITH ERROR LOGGING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9" name="Google Shape;689;p34"/>
          <p:cNvSpPr/>
          <p:nvPr/>
        </p:nvSpPr>
        <p:spPr>
          <a:xfrm>
            <a:off x="713232" y="3025691"/>
            <a:ext cx="7351776" cy="954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def safe_to_numeric(s, col_name):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converted = pd.to_numeric(s, errors="coerce")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n_invalid = converted.isna().sum() - s.isna().sum()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if n_invalid &gt; 0: print(f"[WARN] {n_invalid} invalid in {col_name}")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converted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35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6" name="Google Shape;696;p35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7" name="Google Shape;697;p35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14 · ACTIVITY &amp; 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8" name="Google Shape;698;p35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Pipeline Building Practice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9" name="Google Shape;699;p35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Build master clean_data() function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0" name="Google Shape;700;p35"/>
          <p:cNvSpPr/>
          <p:nvPr/>
        </p:nvSpPr>
        <p:spPr>
          <a:xfrm>
            <a:off x="640080" y="987551"/>
            <a:ext cx="3749040" cy="2079903"/>
          </a:xfrm>
          <a:prstGeom prst="rect">
            <a:avLst/>
          </a:prstGeom>
          <a:solidFill>
            <a:srgbClr val="9B59B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1" name="Google Shape;701;p35"/>
          <p:cNvSpPr/>
          <p:nvPr/>
        </p:nvSpPr>
        <p:spPr>
          <a:xfrm>
            <a:off x="777240" y="1051559"/>
            <a:ext cx="3474720" cy="277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Calibri"/>
              <a:buNone/>
            </a:pPr>
            <a:r>
              <a:rPr lang="en-US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Activity Steps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2" name="Google Shape;702;p35"/>
          <p:cNvSpPr/>
          <p:nvPr/>
        </p:nvSpPr>
        <p:spPr>
          <a:xfrm>
            <a:off x="777240" y="1280160"/>
            <a:ext cx="3474720" cy="1525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1. Choose realistic raw dataset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2. Design clean_data() pipeline that: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  - Normalizes types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  - Handles missing with indicators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  - Caps/transforms outliers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  - Cleans text and parses dates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3. Integrate logging and validation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4. Run end-to-end and inspect results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3" name="Google Shape;703;p35"/>
          <p:cNvSpPr/>
          <p:nvPr/>
        </p:nvSpPr>
        <p:spPr>
          <a:xfrm>
            <a:off x="4572000" y="987551"/>
            <a:ext cx="3566160" cy="2079903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4" name="Google Shape;704;p35"/>
          <p:cNvSpPr/>
          <p:nvPr/>
        </p:nvSpPr>
        <p:spPr>
          <a:xfrm>
            <a:off x="4645152" y="1033271"/>
            <a:ext cx="3419856" cy="277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5" name="Google Shape;705;p35"/>
          <p:cNvSpPr/>
          <p:nvPr/>
        </p:nvSpPr>
        <p:spPr>
          <a:xfrm>
            <a:off x="4645152" y="1243583"/>
            <a:ext cx="3419856" cy="1594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Review questions: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How verify pipeline is deterministic?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How adapt for daily batch processing?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How unit-test individual functions?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Submit pipeline code + written rationale.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6" name="Google Shape;706;p35"/>
          <p:cNvSpPr/>
          <p:nvPr/>
        </p:nvSpPr>
        <p:spPr>
          <a:xfrm>
            <a:off x="640080" y="3296055"/>
            <a:ext cx="7498080" cy="970622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7" name="Google Shape;707;p35"/>
          <p:cNvSpPr/>
          <p:nvPr/>
        </p:nvSpPr>
        <p:spPr>
          <a:xfrm>
            <a:off x="713232" y="3332631"/>
            <a:ext cx="7351776" cy="249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SKELETON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8" name="Google Shape;708;p35"/>
          <p:cNvSpPr/>
          <p:nvPr/>
        </p:nvSpPr>
        <p:spPr>
          <a:xfrm>
            <a:off x="713232" y="3515511"/>
            <a:ext cx="7351776" cy="55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def clean_strings_and_dates(df):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out = df.copy()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out["city"] = out["city"].str.strip().str.lower()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out["signup_time"] = pd.to_datetime(out["signup_time"], errors="coerce").dt.tz_localize("UTC")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out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36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5" name="Google Shape;715;p36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6" name="Google Shape;716;p36"/>
          <p:cNvSpPr/>
          <p:nvPr/>
        </p:nvSpPr>
        <p:spPr>
          <a:xfrm>
            <a:off x="640080" y="1143000"/>
            <a:ext cx="73152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400"/>
              <a:buFont typeface="Calibri"/>
              <a:buNone/>
            </a:pPr>
            <a:r>
              <a:rPr lang="en-US" sz="14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DAY 15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7" name="Google Shape;717;p36"/>
          <p:cNvSpPr/>
          <p:nvPr/>
        </p:nvSpPr>
        <p:spPr>
          <a:xfrm>
            <a:off x="640080" y="1463040"/>
            <a:ext cx="7315200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200"/>
              <a:buFont typeface="Calibri"/>
              <a:buNone/>
            </a:pPr>
            <a:r>
              <a:rPr lang="en-US" sz="3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Mini Project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8" name="Google Shape;718;p36"/>
          <p:cNvSpPr/>
          <p:nvPr/>
        </p:nvSpPr>
        <p:spPr>
          <a:xfrm>
            <a:off x="640080" y="2057400"/>
            <a:ext cx="73152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Calibri"/>
              <a:buNone/>
            </a:pPr>
            <a:r>
              <a:rPr lang="en-US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Clean a Real Dataset End-to-End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9" name="Google Shape;719;p36"/>
          <p:cNvSpPr/>
          <p:nvPr/>
        </p:nvSpPr>
        <p:spPr>
          <a:xfrm>
            <a:off x="640080" y="2487168"/>
            <a:ext cx="3657600" cy="187452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0" name="Google Shape;720;p36"/>
          <p:cNvSpPr/>
          <p:nvPr/>
        </p:nvSpPr>
        <p:spPr>
          <a:xfrm>
            <a:off x="640080" y="2487168"/>
            <a:ext cx="45720" cy="187452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1" name="Google Shape;721;p36"/>
          <p:cNvSpPr/>
          <p:nvPr/>
        </p:nvSpPr>
        <p:spPr>
          <a:xfrm>
            <a:off x="804672" y="256032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OBJECTIVES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2" name="Google Shape;722;p36"/>
          <p:cNvSpPr/>
          <p:nvPr/>
        </p:nvSpPr>
        <p:spPr>
          <a:xfrm>
            <a:off x="804672" y="2770632"/>
            <a:ext cx="338328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Apply all Week 3 techniques in realistic context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Document cleaning decisions and rationale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Produce analysis-ready dataset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Make realistic trade-offs (drop vs impute, cap vs transform)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3" name="Google Shape;723;p36"/>
          <p:cNvSpPr/>
          <p:nvPr/>
        </p:nvSpPr>
        <p:spPr>
          <a:xfrm>
            <a:off x="4480560" y="2487168"/>
            <a:ext cx="3657600" cy="187452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4" name="Google Shape;724;p36"/>
          <p:cNvSpPr/>
          <p:nvPr/>
        </p:nvSpPr>
        <p:spPr>
          <a:xfrm>
            <a:off x="4480560" y="2487168"/>
            <a:ext cx="45720" cy="187452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5" name="Google Shape;725;p36"/>
          <p:cNvSpPr/>
          <p:nvPr/>
        </p:nvSpPr>
        <p:spPr>
          <a:xfrm>
            <a:off x="4645152" y="256032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ACTIVITY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6" name="Google Shape;726;p36"/>
          <p:cNvSpPr/>
          <p:nvPr/>
        </p:nvSpPr>
        <p:spPr>
          <a:xfrm>
            <a:off x="4645152" y="2770632"/>
            <a:ext cx="3383280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Clean raw dataset end-to-end, from ingestion to final feature table.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7" name="Google Shape;727;p36"/>
          <p:cNvSpPr/>
          <p:nvPr/>
        </p:nvSpPr>
        <p:spPr>
          <a:xfrm>
            <a:off x="4645152" y="356616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8" name="Google Shape;728;p36"/>
          <p:cNvSpPr/>
          <p:nvPr/>
        </p:nvSpPr>
        <p:spPr>
          <a:xfrm>
            <a:off x="4645152" y="3776472"/>
            <a:ext cx="3383280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GitHub submission with code, cleaned data, and documentation.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9" name="Google Shape;729;p36"/>
          <p:cNvSpPr/>
          <p:nvPr/>
        </p:nvSpPr>
        <p:spPr>
          <a:xfrm>
            <a:off x="640080" y="4663440"/>
            <a:ext cx="45720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Week 3 · Data Cleaning II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37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6" name="Google Shape;736;p37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7" name="Google Shape;737;p37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DAY 15 · MINI PROJECT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8" name="Google Shape;738;p37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Selecting and Inspecting a Real Dataset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9" name="Google Shape;739;p37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First step: understand structure and problems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0" name="Google Shape;740;p37"/>
          <p:cNvSpPr/>
          <p:nvPr/>
        </p:nvSpPr>
        <p:spPr>
          <a:xfrm>
            <a:off x="640080" y="1221015"/>
            <a:ext cx="3749040" cy="1301172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1" name="Google Shape;741;p37"/>
          <p:cNvSpPr/>
          <p:nvPr/>
        </p:nvSpPr>
        <p:spPr>
          <a:xfrm>
            <a:off x="713232" y="1266734"/>
            <a:ext cx="3602736" cy="236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Dataset Requirements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2" name="Google Shape;742;p37"/>
          <p:cNvSpPr/>
          <p:nvPr/>
        </p:nvSpPr>
        <p:spPr>
          <a:xfrm>
            <a:off x="713232" y="1477046"/>
            <a:ext cx="3602736" cy="887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Numeric variables likely to have outliers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Text/categorical fields (cities, product names)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Date/time fields (ideally with timezone considerations)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Sufficient size to make performance non-trivial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3" name="Google Shape;743;p37"/>
          <p:cNvSpPr/>
          <p:nvPr/>
        </p:nvSpPr>
        <p:spPr>
          <a:xfrm>
            <a:off x="4572000" y="1221015"/>
            <a:ext cx="3566160" cy="1301172"/>
          </a:xfrm>
          <a:prstGeom prst="rect">
            <a:avLst/>
          </a:prstGeom>
          <a:solidFill>
            <a:srgbClr val="E8F4FD"/>
          </a:solidFill>
          <a:ln w="12700" cap="flat" cmpd="sng">
            <a:solidFill>
              <a:srgbClr val="3498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4" name="Google Shape;744;p37"/>
          <p:cNvSpPr/>
          <p:nvPr/>
        </p:nvSpPr>
        <p:spPr>
          <a:xfrm>
            <a:off x="4645152" y="1266734"/>
            <a:ext cx="3419856" cy="236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Initial Inspection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5" name="Google Shape;745;p37"/>
          <p:cNvSpPr/>
          <p:nvPr/>
        </p:nvSpPr>
        <p:spPr>
          <a:xfrm>
            <a:off x="4645152" y="1477046"/>
            <a:ext cx="3419856" cy="887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Load small sample to inspect columns, dtypes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Identify likely targets for outlier strategies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Identify string cleaning and date handling needs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6" name="Google Shape;746;p37"/>
          <p:cNvSpPr/>
          <p:nvPr/>
        </p:nvSpPr>
        <p:spPr>
          <a:xfrm>
            <a:off x="640080" y="2891352"/>
            <a:ext cx="7498080" cy="124202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7" name="Google Shape;747;p37"/>
          <p:cNvSpPr/>
          <p:nvPr/>
        </p:nvSpPr>
        <p:spPr>
          <a:xfrm>
            <a:off x="713232" y="2927927"/>
            <a:ext cx="7351776" cy="212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INITIAL SAMPLING AND INSPECTION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8" name="Google Shape;748;p37"/>
          <p:cNvSpPr/>
          <p:nvPr/>
        </p:nvSpPr>
        <p:spPr>
          <a:xfrm>
            <a:off x="713232" y="3110807"/>
            <a:ext cx="7351776" cy="887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df_raw = pd.read_csv("real_dataset.csv")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print(df_raw.head())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print(df_raw.info())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print(df_raw.nunique().sort_values(ascending=False).head(10))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38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5" name="Google Shape;755;p38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6" name="Google Shape;756;p38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DAY 15 · MINI PROJECT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7" name="Google Shape;757;p38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Designing an End-to-End Cleaning Plan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8" name="Google Shape;758;p38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Outline steps before writing code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9" name="Google Shape;759;p38"/>
          <p:cNvSpPr/>
          <p:nvPr/>
        </p:nvSpPr>
        <p:spPr>
          <a:xfrm>
            <a:off x="640080" y="1208044"/>
            <a:ext cx="3749040" cy="1435575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0" name="Google Shape;760;p38"/>
          <p:cNvSpPr/>
          <p:nvPr/>
        </p:nvSpPr>
        <p:spPr>
          <a:xfrm>
            <a:off x="713232" y="1253765"/>
            <a:ext cx="3602736" cy="261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Plan Components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1" name="Google Shape;761;p38"/>
          <p:cNvSpPr/>
          <p:nvPr/>
        </p:nvSpPr>
        <p:spPr>
          <a:xfrm>
            <a:off x="713232" y="1464076"/>
            <a:ext cx="3602736" cy="978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Identify key target and predictor variables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Decide type conversions and expected dtypes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Specify missing-value strategies per column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Decide outlier strategies (percentile capping)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Outline text and date cleaning requirements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2" name="Google Shape;762;p38"/>
          <p:cNvSpPr/>
          <p:nvPr/>
        </p:nvSpPr>
        <p:spPr>
          <a:xfrm>
            <a:off x="4572000" y="1208044"/>
            <a:ext cx="3566160" cy="1435575"/>
          </a:xfrm>
          <a:prstGeom prst="rect">
            <a:avLst/>
          </a:prstGeom>
          <a:solidFill>
            <a:srgbClr val="FFF8E6"/>
          </a:solidFill>
          <a:ln w="12700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3" name="Google Shape;763;p38"/>
          <p:cNvSpPr/>
          <p:nvPr/>
        </p:nvSpPr>
        <p:spPr>
          <a:xfrm>
            <a:off x="4645152" y="1253765"/>
            <a:ext cx="3419856" cy="261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ML Considerations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4" name="Google Shape;764;p38"/>
          <p:cNvSpPr/>
          <p:nvPr/>
        </p:nvSpPr>
        <p:spPr>
          <a:xfrm>
            <a:off x="4645152" y="1464076"/>
            <a:ext cx="3419856" cy="978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Which features matter most for modeling?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Clean critical features most carefully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Consider fairness/bias for demographic fields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5" name="Google Shape;765;p38"/>
          <p:cNvSpPr/>
          <p:nvPr/>
        </p:nvSpPr>
        <p:spPr>
          <a:xfrm>
            <a:off x="640080" y="2940866"/>
            <a:ext cx="7498080" cy="124202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6" name="Google Shape;766;p38"/>
          <p:cNvSpPr/>
          <p:nvPr/>
        </p:nvSpPr>
        <p:spPr>
          <a:xfrm>
            <a:off x="713232" y="2977441"/>
            <a:ext cx="7351776" cy="212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PLAN AS METADATA DICTIONARY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7" name="Google Shape;767;p38"/>
          <p:cNvSpPr/>
          <p:nvPr/>
        </p:nvSpPr>
        <p:spPr>
          <a:xfrm>
            <a:off x="713232" y="3160321"/>
            <a:ext cx="7351776" cy="887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cleaning_plan = {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"age": {"type": "float", "missing": "median_imp", "outliers": "cap_99"},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"income": {"type": "float", "missing": "median_imp", "outliers": "log1p_cap_99"},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"city": {"type": "category", "clean": "canonical_city"},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"signup_time": {"type": "datetime", "tz": "UTC"}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39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4" name="Google Shape;774;p39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5" name="Google Shape;775;p39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DAY 15 · MINI PROJECT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6" name="Google Shape;776;p39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Implementing the Project Cleaning Pipeline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7" name="Google Shape;777;p39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Core function: raw data → cleaned DataFrame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8" name="Google Shape;778;p39"/>
          <p:cNvSpPr/>
          <p:nvPr/>
        </p:nvSpPr>
        <p:spPr>
          <a:xfrm>
            <a:off x="640080" y="987551"/>
            <a:ext cx="3749040" cy="1206541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9" name="Google Shape;779;p39"/>
          <p:cNvSpPr/>
          <p:nvPr/>
        </p:nvSpPr>
        <p:spPr>
          <a:xfrm>
            <a:off x="713232" y="1033272"/>
            <a:ext cx="3602736" cy="2838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Requirements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0" name="Google Shape;780;p39"/>
          <p:cNvSpPr/>
          <p:nvPr/>
        </p:nvSpPr>
        <p:spPr>
          <a:xfrm>
            <a:off x="713232" y="1243584"/>
            <a:ext cx="3602736" cy="709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Incorporate type conversion, missing values, outliers, strings, dates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Use vectorized operations where possible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Include logging summarizing key changes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1" name="Google Shape;781;p39"/>
          <p:cNvSpPr/>
          <p:nvPr/>
        </p:nvSpPr>
        <p:spPr>
          <a:xfrm>
            <a:off x="4572000" y="987551"/>
            <a:ext cx="4382116" cy="3266679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2" name="Google Shape;782;p39"/>
          <p:cNvSpPr/>
          <p:nvPr/>
        </p:nvSpPr>
        <p:spPr>
          <a:xfrm>
            <a:off x="4645152" y="1024128"/>
            <a:ext cx="3419856" cy="164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PROJECT-LEVEL clean_data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3" name="Google Shape;783;p39"/>
          <p:cNvSpPr/>
          <p:nvPr/>
        </p:nvSpPr>
        <p:spPr>
          <a:xfrm>
            <a:off x="4645152" y="1207008"/>
            <a:ext cx="4382116" cy="1783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def clean_data_project(df_raw):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 = df_raw.copy()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# Types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df["age"] = pd.to_numeric(df["age"], errors="coerce")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df["income"] = pd.to_numeric(df["income"], errors="coerce")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df["signup_time"] = pd.to_datetime(df["signup_time"], errors="coerce")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# Missing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df["age_missing"] = df["age"].isna().astype(int)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df["age"] = df["age"].fillna(df["age"].median())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df["income_missing"] = df["income"].isna().astype(int)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df["income"] = df["income"].fillna(df["income"].median())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# Outliers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df["income"] = df["income"].clip(upper=df["income"].quantile(0.99))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# Strings and dates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df["city"] = df["city"].str.strip().str.lower()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df["signup_time"] = df["signup_time"].dt.tz_localize("UTC")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df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4" name="Google Shape;784;p39"/>
          <p:cNvSpPr/>
          <p:nvPr/>
        </p:nvSpPr>
        <p:spPr>
          <a:xfrm>
            <a:off x="640080" y="2323344"/>
            <a:ext cx="3749040" cy="496811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5" name="Google Shape;785;p39"/>
          <p:cNvSpPr/>
          <p:nvPr/>
        </p:nvSpPr>
        <p:spPr>
          <a:xfrm>
            <a:off x="713232" y="2369064"/>
            <a:ext cx="3602736" cy="354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Starting point - refine with dataset-specific logic.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4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4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11 · OUTLIER STRATEGIES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4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Capping Outliers (Winsorization)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4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 dirty="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Replace extreme values with percentile thresholds</a:t>
            </a:r>
            <a:endParaRPr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4"/>
          <p:cNvSpPr/>
          <p:nvPr/>
        </p:nvSpPr>
        <p:spPr>
          <a:xfrm>
            <a:off x="640080" y="1065044"/>
            <a:ext cx="3749040" cy="100584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4"/>
          <p:cNvSpPr/>
          <p:nvPr/>
        </p:nvSpPr>
        <p:spPr>
          <a:xfrm>
            <a:off x="713232" y="1110764"/>
            <a:ext cx="360273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Real-World Motivation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4"/>
          <p:cNvSpPr/>
          <p:nvPr/>
        </p:nvSpPr>
        <p:spPr>
          <a:xfrm>
            <a:off x="713232" y="1321076"/>
            <a:ext cx="3602736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Extremely large values distort loss functions (squared error)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Rather than discard, cap to limit leverage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Keeps all records but reduces extreme influence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4"/>
          <p:cNvSpPr/>
          <p:nvPr/>
        </p:nvSpPr>
        <p:spPr>
          <a:xfrm>
            <a:off x="4572000" y="1065044"/>
            <a:ext cx="3566160" cy="1005840"/>
          </a:xfrm>
          <a:prstGeom prst="rect">
            <a:avLst/>
          </a:prstGeom>
          <a:solidFill>
            <a:srgbClr val="E8F8F0"/>
          </a:solidFill>
          <a:ln w="12700" cap="flat" cmpd="sng">
            <a:solidFill>
              <a:srgbClr val="27AE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4"/>
          <p:cNvSpPr/>
          <p:nvPr/>
        </p:nvSpPr>
        <p:spPr>
          <a:xfrm>
            <a:off x="4645152" y="1110764"/>
            <a:ext cx="341985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When Capping Is Reasonable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4"/>
          <p:cNvSpPr/>
          <p:nvPr/>
        </p:nvSpPr>
        <p:spPr>
          <a:xfrm>
            <a:off x="4645152" y="1321076"/>
            <a:ext cx="3419856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Tails are real but shouldn't dominate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Goal is robust prediction, not precise tail estimation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Sample size is limited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4"/>
          <p:cNvSpPr/>
          <p:nvPr/>
        </p:nvSpPr>
        <p:spPr>
          <a:xfrm>
            <a:off x="640080" y="2166664"/>
            <a:ext cx="7498080" cy="1145769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4"/>
          <p:cNvSpPr/>
          <p:nvPr/>
        </p:nvSpPr>
        <p:spPr>
          <a:xfrm>
            <a:off x="713232" y="2203240"/>
            <a:ext cx="7351776" cy="187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WINSORIZATION AT 1ST AND 99TH PERCENTILES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4"/>
          <p:cNvSpPr/>
          <p:nvPr/>
        </p:nvSpPr>
        <p:spPr>
          <a:xfrm>
            <a:off x="713232" y="2386120"/>
            <a:ext cx="7351776" cy="833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def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winsorize_series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(s: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pd.Series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lower_q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=0.01,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upper_q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=0.99) -&gt;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pd.Series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lower, upper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s.quantile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lower_q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s.quantile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upper_q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s.clip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(lower=lower, upper=upper)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df11["income_cap_1_99"]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winsorize_series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(df11["income"], 0.01, 0.99)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4" name="Google Shape;104;p4" descr="Outlier detection with Boxplots. In descriptive statistics, a box plot… |  by Vishal Agarwal | Medium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95786" y="3495313"/>
            <a:ext cx="2952427" cy="14762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40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2" name="Google Shape;792;p40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3" name="Google Shape;793;p40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DAY 15 · MINI PROJECT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4" name="Google Shape;794;p40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Documenting Cleaning Decisions and Rationale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5" name="Google Shape;795;p40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Explain not just what, but why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6" name="Google Shape;796;p40"/>
          <p:cNvSpPr/>
          <p:nvPr/>
        </p:nvSpPr>
        <p:spPr>
          <a:xfrm>
            <a:off x="640080" y="1253441"/>
            <a:ext cx="3749040" cy="1487457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7" name="Google Shape;797;p40"/>
          <p:cNvSpPr/>
          <p:nvPr/>
        </p:nvSpPr>
        <p:spPr>
          <a:xfrm>
            <a:off x="713232" y="1299161"/>
            <a:ext cx="3602736" cy="270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Key Elements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8" name="Google Shape;798;p40"/>
          <p:cNvSpPr/>
          <p:nvPr/>
        </p:nvSpPr>
        <p:spPr>
          <a:xfrm>
            <a:off x="713232" y="1509473"/>
            <a:ext cx="3602736" cy="1014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For each transformation: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What problem it addresses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Why you chose that strategy over alternatives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Potential risks or downsides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Assumptions about data-generating process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9" name="Google Shape;799;p40"/>
          <p:cNvSpPr/>
          <p:nvPr/>
        </p:nvSpPr>
        <p:spPr>
          <a:xfrm>
            <a:off x="4572000" y="1253441"/>
            <a:ext cx="3566160" cy="1487457"/>
          </a:xfrm>
          <a:prstGeom prst="rect">
            <a:avLst/>
          </a:prstGeom>
          <a:solidFill>
            <a:srgbClr val="FFF8E6"/>
          </a:solidFill>
          <a:ln w="12700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0" name="Google Shape;800;p40"/>
          <p:cNvSpPr/>
          <p:nvPr/>
        </p:nvSpPr>
        <p:spPr>
          <a:xfrm>
            <a:off x="4645152" y="1299161"/>
            <a:ext cx="3419856" cy="270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ML Impact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1" name="Google Shape;801;p40"/>
          <p:cNvSpPr/>
          <p:nvPr/>
        </p:nvSpPr>
        <p:spPr>
          <a:xfrm>
            <a:off x="4645152" y="1509473"/>
            <a:ext cx="3419856" cy="1014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Explain how cleaning choices expected to affect: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Model performance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Fairness and bias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Generalization to new data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2" name="Google Shape;802;p40"/>
          <p:cNvSpPr/>
          <p:nvPr/>
        </p:nvSpPr>
        <p:spPr>
          <a:xfrm>
            <a:off x="640080" y="2934381"/>
            <a:ext cx="7498080" cy="1170691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3" name="Google Shape;803;p40"/>
          <p:cNvSpPr/>
          <p:nvPr/>
        </p:nvSpPr>
        <p:spPr>
          <a:xfrm>
            <a:off x="713232" y="2970958"/>
            <a:ext cx="7351776" cy="200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DECISION LOG STRUCTURE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4" name="Google Shape;804;p40"/>
          <p:cNvSpPr/>
          <p:nvPr/>
        </p:nvSpPr>
        <p:spPr>
          <a:xfrm>
            <a:off x="713232" y="3153838"/>
            <a:ext cx="7351776" cy="836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cleaning_decisions = {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"income_cap_99": "Cap income at 99th percentile to reduce influence of extreme values while keeping all records.",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"age_median_imp": "Impute missing age with global median; less sensitive to outliers than mean."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41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1" name="Google Shape;811;p41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2" name="Google Shape;812;p41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DAY 15 · MINI PROJECT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3" name="Google Shape;813;p41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Verifying Correctness and Producing Analysis-Ready Dataset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4" name="Google Shape;814;p41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Validate before using for modeling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5" name="Google Shape;815;p41"/>
          <p:cNvSpPr/>
          <p:nvPr/>
        </p:nvSpPr>
        <p:spPr>
          <a:xfrm>
            <a:off x="640080" y="1068361"/>
            <a:ext cx="3749040" cy="1584198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6" name="Google Shape;816;p41"/>
          <p:cNvSpPr/>
          <p:nvPr/>
        </p:nvSpPr>
        <p:spPr>
          <a:xfrm>
            <a:off x="713232" y="1114081"/>
            <a:ext cx="3602736" cy="288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Verification Steps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7" name="Google Shape;817;p41"/>
          <p:cNvSpPr/>
          <p:nvPr/>
        </p:nvSpPr>
        <p:spPr>
          <a:xfrm>
            <a:off x="713232" y="1324393"/>
            <a:ext cx="3602736" cy="1080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Check dtypes of all key columns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Inspect summary stats (min, max, mean, percentiles)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Inspect category distributions for text fields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Verify datetimes are timezone-aware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Confirm no unexpected NaN in critical columns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8" name="Google Shape;818;p41"/>
          <p:cNvSpPr/>
          <p:nvPr/>
        </p:nvSpPr>
        <p:spPr>
          <a:xfrm>
            <a:off x="4572000" y="1068361"/>
            <a:ext cx="3566160" cy="1584198"/>
          </a:xfrm>
          <a:prstGeom prst="rect">
            <a:avLst/>
          </a:prstGeom>
          <a:solidFill>
            <a:srgbClr val="E8F8F0"/>
          </a:solidFill>
          <a:ln w="12700" cap="flat" cmpd="sng">
            <a:solidFill>
              <a:srgbClr val="27AE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9" name="Google Shape;819;p41"/>
          <p:cNvSpPr/>
          <p:nvPr/>
        </p:nvSpPr>
        <p:spPr>
          <a:xfrm>
            <a:off x="4645152" y="1114081"/>
            <a:ext cx="3419856" cy="288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When Checks Pass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0" name="Google Shape;820;p41"/>
          <p:cNvSpPr/>
          <p:nvPr/>
        </p:nvSpPr>
        <p:spPr>
          <a:xfrm>
            <a:off x="4645152" y="1324393"/>
            <a:ext cx="3419856" cy="1080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Dataset is ready for downstream analysis or modeling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Save cleaned version (CSV or Parquet) for reproducibility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1" name="Google Shape;821;p41"/>
          <p:cNvSpPr/>
          <p:nvPr/>
        </p:nvSpPr>
        <p:spPr>
          <a:xfrm>
            <a:off x="640080" y="2798192"/>
            <a:ext cx="7498080" cy="1170691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2" name="Google Shape;822;p41"/>
          <p:cNvSpPr/>
          <p:nvPr/>
        </p:nvSpPr>
        <p:spPr>
          <a:xfrm>
            <a:off x="713232" y="2834769"/>
            <a:ext cx="7351776" cy="200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BASIC VERIFICATION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3" name="Google Shape;823;p41"/>
          <p:cNvSpPr/>
          <p:nvPr/>
        </p:nvSpPr>
        <p:spPr>
          <a:xfrm>
            <a:off x="713232" y="3017649"/>
            <a:ext cx="7351776" cy="836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df_clean = clean_data_project(df_raw)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print(df_clean.info())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print(df_clean[["age", "income"]].describe())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print(df_clean["city"].value_counts().head())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print(df_clean["signup_time"].dt.tz)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42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0" name="Google Shape;830;p42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1" name="Google Shape;831;p42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DAY 15 · MINI PROJECT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2" name="Google Shape;832;p42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Full Dataset Cleaning Submission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3" name="Google Shape;833;p42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Integrate all Week 3 techniques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4" name="Google Shape;834;p42"/>
          <p:cNvSpPr/>
          <p:nvPr/>
        </p:nvSpPr>
        <p:spPr>
          <a:xfrm>
            <a:off x="640080" y="1279381"/>
            <a:ext cx="3749040" cy="2021537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5" name="Google Shape;835;p42"/>
          <p:cNvSpPr/>
          <p:nvPr/>
        </p:nvSpPr>
        <p:spPr>
          <a:xfrm>
            <a:off x="777240" y="1343389"/>
            <a:ext cx="3474720" cy="260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Calibri"/>
              <a:buNone/>
            </a:pPr>
            <a:r>
              <a:rPr lang="en-US" sz="11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Activity Instructions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6" name="Google Shape;836;p42"/>
          <p:cNvSpPr/>
          <p:nvPr/>
        </p:nvSpPr>
        <p:spPr>
          <a:xfrm>
            <a:off x="777240" y="1571990"/>
            <a:ext cx="3474720" cy="1499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1. Select real dataset (public or provided)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2. Design and implement clean_data_project()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3. Run pipeline, generate cleaned dataset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4. Save as CSV or Parquet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5. Prepare documentation: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   - Dataset and its issues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   - All cleaning steps with rationales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   - Trade-offs and limitations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7" name="Google Shape;837;p42"/>
          <p:cNvSpPr/>
          <p:nvPr/>
        </p:nvSpPr>
        <p:spPr>
          <a:xfrm>
            <a:off x="4572000" y="1279381"/>
            <a:ext cx="3566160" cy="2021537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8" name="Google Shape;838;p42"/>
          <p:cNvSpPr/>
          <p:nvPr/>
        </p:nvSpPr>
        <p:spPr>
          <a:xfrm>
            <a:off x="4645152" y="1325101"/>
            <a:ext cx="3419856" cy="260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Submission Requirements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9" name="Google Shape;839;p42"/>
          <p:cNvSpPr/>
          <p:nvPr/>
        </p:nvSpPr>
        <p:spPr>
          <a:xfrm>
            <a:off x="4645152" y="1535413"/>
            <a:ext cx="3419856" cy="1565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GitHub repository containing: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Raw dataset or pointer to it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Cleaning code with clean_data_project()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Cleaned dataset file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README/report explaining decisions and risks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This integrates all Week 3 into production workflow.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43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6" name="Google Shape;846;p43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7" name="Google Shape;847;p43"/>
          <p:cNvSpPr/>
          <p:nvPr/>
        </p:nvSpPr>
        <p:spPr>
          <a:xfrm>
            <a:off x="640080" y="457200"/>
            <a:ext cx="7315200" cy="41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000"/>
              <a:buFont typeface="Calibri"/>
              <a:buNone/>
            </a:pPr>
            <a:r>
              <a:rPr lang="en-US" sz="30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Week 3 Complete!</a:t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8" name="Google Shape;848;p43"/>
          <p:cNvSpPr/>
          <p:nvPr/>
        </p:nvSpPr>
        <p:spPr>
          <a:xfrm>
            <a:off x="640080" y="868680"/>
            <a:ext cx="7315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300"/>
              <a:buFont typeface="Calibri"/>
              <a:buNone/>
            </a:pPr>
            <a:r>
              <a:rPr lang="en-US" sz="13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Data Cleaning II — Production-Ready Skills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9" name="Google Shape;849;p43"/>
          <p:cNvSpPr/>
          <p:nvPr/>
        </p:nvSpPr>
        <p:spPr>
          <a:xfrm>
            <a:off x="640080" y="1234440"/>
            <a:ext cx="7498080" cy="420624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0" name="Google Shape;850;p43"/>
          <p:cNvSpPr/>
          <p:nvPr/>
        </p:nvSpPr>
        <p:spPr>
          <a:xfrm>
            <a:off x="640080" y="1234440"/>
            <a:ext cx="54864" cy="420624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1" name="Google Shape;851;p43"/>
          <p:cNvSpPr/>
          <p:nvPr/>
        </p:nvSpPr>
        <p:spPr>
          <a:xfrm>
            <a:off x="777240" y="1234440"/>
            <a:ext cx="164592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Outlier Strategies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2" name="Google Shape;852;p43"/>
          <p:cNvSpPr/>
          <p:nvPr/>
        </p:nvSpPr>
        <p:spPr>
          <a:xfrm>
            <a:off x="2468880" y="1234440"/>
            <a:ext cx="557784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Capping (winsorization), flooring, removal; model sensitivity; when NOT to remove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3" name="Google Shape;853;p43"/>
          <p:cNvSpPr/>
          <p:nvPr/>
        </p:nvSpPr>
        <p:spPr>
          <a:xfrm>
            <a:off x="640080" y="1709928"/>
            <a:ext cx="7498080" cy="420624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4" name="Google Shape;854;p43"/>
          <p:cNvSpPr/>
          <p:nvPr/>
        </p:nvSpPr>
        <p:spPr>
          <a:xfrm>
            <a:off x="640080" y="1709928"/>
            <a:ext cx="54864" cy="420624"/>
          </a:xfrm>
          <a:prstGeom prst="rect">
            <a:avLst/>
          </a:prstGeom>
          <a:solidFill>
            <a:srgbClr val="3498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5" name="Google Shape;855;p43"/>
          <p:cNvSpPr/>
          <p:nvPr/>
        </p:nvSpPr>
        <p:spPr>
          <a:xfrm>
            <a:off x="777240" y="1709928"/>
            <a:ext cx="164592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String &amp; Date Cleaning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6" name="Google Shape;856;p43"/>
          <p:cNvSpPr/>
          <p:nvPr/>
        </p:nvSpPr>
        <p:spPr>
          <a:xfrm>
            <a:off x="2468880" y="1709928"/>
            <a:ext cx="557784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Whitespace/case normalization, canonical mappings, datetime parsing, time zones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7" name="Google Shape;857;p43"/>
          <p:cNvSpPr/>
          <p:nvPr/>
        </p:nvSpPr>
        <p:spPr>
          <a:xfrm>
            <a:off x="640080" y="2185416"/>
            <a:ext cx="7498080" cy="420624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8" name="Google Shape;858;p43"/>
          <p:cNvSpPr/>
          <p:nvPr/>
        </p:nvSpPr>
        <p:spPr>
          <a:xfrm>
            <a:off x="640080" y="2185416"/>
            <a:ext cx="54864" cy="420624"/>
          </a:xfrm>
          <a:prstGeom prst="rect">
            <a:avLst/>
          </a:prstGeom>
          <a:solidFill>
            <a:srgbClr val="27AE6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9" name="Google Shape;859;p43"/>
          <p:cNvSpPr/>
          <p:nvPr/>
        </p:nvSpPr>
        <p:spPr>
          <a:xfrm>
            <a:off x="777240" y="2185416"/>
            <a:ext cx="164592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Large Datasets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0" name="Google Shape;860;p43"/>
          <p:cNvSpPr/>
          <p:nvPr/>
        </p:nvSpPr>
        <p:spPr>
          <a:xfrm>
            <a:off x="2468880" y="2185416"/>
            <a:ext cx="557784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Chunked reading, sampling for design, vectorization over loops, performance measurement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1" name="Google Shape;861;p43"/>
          <p:cNvSpPr/>
          <p:nvPr/>
        </p:nvSpPr>
        <p:spPr>
          <a:xfrm>
            <a:off x="640080" y="2660904"/>
            <a:ext cx="7498080" cy="420624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2" name="Google Shape;862;p43"/>
          <p:cNvSpPr/>
          <p:nvPr/>
        </p:nvSpPr>
        <p:spPr>
          <a:xfrm>
            <a:off x="640080" y="2660904"/>
            <a:ext cx="54864" cy="420624"/>
          </a:xfrm>
          <a:prstGeom prst="rect">
            <a:avLst/>
          </a:prstGeom>
          <a:solidFill>
            <a:srgbClr val="9B59B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3" name="Google Shape;863;p43"/>
          <p:cNvSpPr/>
          <p:nvPr/>
        </p:nvSpPr>
        <p:spPr>
          <a:xfrm>
            <a:off x="777240" y="2660904"/>
            <a:ext cx="164592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Full Pipeline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4" name="Google Shape;864;p43"/>
          <p:cNvSpPr/>
          <p:nvPr/>
        </p:nvSpPr>
        <p:spPr>
          <a:xfrm>
            <a:off x="2468880" y="2660904"/>
            <a:ext cx="557784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Modular design, order of operations (types→missing→outliers→strings→dates), logging, validation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5" name="Google Shape;865;p43"/>
          <p:cNvSpPr/>
          <p:nvPr/>
        </p:nvSpPr>
        <p:spPr>
          <a:xfrm>
            <a:off x="640080" y="3136392"/>
            <a:ext cx="7498080" cy="420624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6" name="Google Shape;866;p43"/>
          <p:cNvSpPr/>
          <p:nvPr/>
        </p:nvSpPr>
        <p:spPr>
          <a:xfrm>
            <a:off x="640080" y="3136392"/>
            <a:ext cx="54864" cy="420624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7" name="Google Shape;867;p43"/>
          <p:cNvSpPr/>
          <p:nvPr/>
        </p:nvSpPr>
        <p:spPr>
          <a:xfrm>
            <a:off x="777240" y="3136392"/>
            <a:ext cx="164592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Mini Project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8" name="Google Shape;868;p43"/>
          <p:cNvSpPr/>
          <p:nvPr/>
        </p:nvSpPr>
        <p:spPr>
          <a:xfrm>
            <a:off x="2468880" y="3136392"/>
            <a:ext cx="557784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End-to-end cleaning with documentation, verification, and analysis-ready output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9" name="Google Shape;869;p43"/>
          <p:cNvSpPr/>
          <p:nvPr/>
        </p:nvSpPr>
        <p:spPr>
          <a:xfrm>
            <a:off x="640080" y="3710178"/>
            <a:ext cx="7498080" cy="617220"/>
          </a:xfrm>
          <a:prstGeom prst="rect">
            <a:avLst/>
          </a:prstGeom>
          <a:solidFill>
            <a:srgbClr val="FFF8E6"/>
          </a:solidFill>
          <a:ln w="12700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0" name="Google Shape;870;p43"/>
          <p:cNvSpPr/>
          <p:nvPr/>
        </p:nvSpPr>
        <p:spPr>
          <a:xfrm>
            <a:off x="713232" y="3703320"/>
            <a:ext cx="735177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Key Takeaway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1" name="Google Shape;871;p43"/>
          <p:cNvSpPr/>
          <p:nvPr/>
        </p:nvSpPr>
        <p:spPr>
          <a:xfrm>
            <a:off x="713232" y="3913632"/>
            <a:ext cx="735177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Production data cleaning requires explicit strategies, documented rationale, and validation. Every decision affects model performance, fairness, and reproducibility.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2" name="Google Shape;872;p43"/>
          <p:cNvSpPr/>
          <p:nvPr/>
        </p:nvSpPr>
        <p:spPr>
          <a:xfrm>
            <a:off x="640080" y="4480560"/>
            <a:ext cx="7498080" cy="41148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3" name="Google Shape;873;p43"/>
          <p:cNvSpPr/>
          <p:nvPr/>
        </p:nvSpPr>
        <p:spPr>
          <a:xfrm>
            <a:off x="713232" y="4535424"/>
            <a:ext cx="7351776" cy="301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clean_data(df) → clean_types() → clean_missing() → handle_outliers() → clean_strings_and_dates() → validate() → ✓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5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5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11 · OUTLIER STRATEGIES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5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Flooring and Asymmetric Capping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5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Different thresholds for lower and upper bounds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5"/>
          <p:cNvSpPr/>
          <p:nvPr/>
        </p:nvSpPr>
        <p:spPr>
          <a:xfrm>
            <a:off x="640080" y="1146647"/>
            <a:ext cx="3749040" cy="1198087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5"/>
          <p:cNvSpPr/>
          <p:nvPr/>
        </p:nvSpPr>
        <p:spPr>
          <a:xfrm>
            <a:off x="713232" y="1192367"/>
            <a:ext cx="3602736" cy="239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Use Cases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5"/>
          <p:cNvSpPr/>
          <p:nvPr/>
        </p:nvSpPr>
        <p:spPr>
          <a:xfrm>
            <a:off x="713232" y="1402679"/>
            <a:ext cx="3602736" cy="778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Negative values impossible by domain (negative counts)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Very small positives = sensor noise, not real signal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Asymmetric distributions where only one tail problematic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5"/>
          <p:cNvSpPr/>
          <p:nvPr/>
        </p:nvSpPr>
        <p:spPr>
          <a:xfrm>
            <a:off x="4572000" y="1146647"/>
            <a:ext cx="3566160" cy="1198087"/>
          </a:xfrm>
          <a:prstGeom prst="rect">
            <a:avLst/>
          </a:prstGeom>
          <a:solidFill>
            <a:srgbClr val="FFF8E6"/>
          </a:solidFill>
          <a:ln w="12700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5"/>
          <p:cNvSpPr/>
          <p:nvPr/>
        </p:nvSpPr>
        <p:spPr>
          <a:xfrm>
            <a:off x="4645152" y="1192367"/>
            <a:ext cx="3419856" cy="239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Asymmetric Strategy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4645152" y="1402679"/>
            <a:ext cx="3419856" cy="778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Different quantiles for lower/upper </a:t>
            </a:r>
            <a:endParaRPr dirty="0"/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	(e.g., 5th percentile floor, 99.5th cap)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Risk: aggressive flooring may obscure economically </a:t>
            </a:r>
            <a:endParaRPr dirty="0"/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         vulnerable groups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5"/>
          <p:cNvSpPr/>
          <p:nvPr/>
        </p:nvSpPr>
        <p:spPr>
          <a:xfrm>
            <a:off x="640080" y="2522117"/>
            <a:ext cx="7498080" cy="13778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5"/>
          <p:cNvSpPr/>
          <p:nvPr/>
        </p:nvSpPr>
        <p:spPr>
          <a:xfrm>
            <a:off x="713232" y="2558693"/>
            <a:ext cx="7351776" cy="215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ASYMMETRIC CAPPING WITH .clip()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5"/>
          <p:cNvSpPr/>
          <p:nvPr/>
        </p:nvSpPr>
        <p:spPr>
          <a:xfrm>
            <a:off x="713232" y="2741573"/>
            <a:ext cx="7351776" cy="1018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def asymmetric_cap(s: pd.Series, lower_q=0.05, upper_q=0.995) -&gt; pd.Series: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lower, upper = s.quantile(lower_q), s.quantile(upper_q)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s.clip(lower=lower, upper=upper)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df11["income_cap_asym"] = asymmetric_cap(df11["income"], 0.05, 0.995)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6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6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11 · OUTLIER STRATEGIES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6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Removal Strategy — When Dropping Is Appropriate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6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Most aggressive - eliminates extreme rows entirely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6"/>
          <p:cNvSpPr/>
          <p:nvPr/>
        </p:nvSpPr>
        <p:spPr>
          <a:xfrm>
            <a:off x="640080" y="987552"/>
            <a:ext cx="3749040" cy="1242692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6"/>
          <p:cNvSpPr/>
          <p:nvPr/>
        </p:nvSpPr>
        <p:spPr>
          <a:xfrm>
            <a:off x="713232" y="1033272"/>
            <a:ext cx="3602736" cy="24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Appropriate Scenarios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6"/>
          <p:cNvSpPr/>
          <p:nvPr/>
        </p:nvSpPr>
        <p:spPr>
          <a:xfrm>
            <a:off x="713232" y="1243584"/>
            <a:ext cx="3602736" cy="807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Confirmed data-entry errors (salary 1B when max is 1M)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Obvious system artifacts (duplicated aggregation, corrupted records)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6"/>
          <p:cNvSpPr/>
          <p:nvPr/>
        </p:nvSpPr>
        <p:spPr>
          <a:xfrm>
            <a:off x="4572000" y="987552"/>
            <a:ext cx="3566160" cy="1136142"/>
          </a:xfrm>
          <a:prstGeom prst="rect">
            <a:avLst/>
          </a:prstGeom>
          <a:solidFill>
            <a:srgbClr val="FFEBEE"/>
          </a:solidFill>
          <a:ln w="12700" cap="flat" cmpd="sng">
            <a:solidFill>
              <a:srgbClr val="E74C3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6"/>
          <p:cNvSpPr/>
          <p:nvPr/>
        </p:nvSpPr>
        <p:spPr>
          <a:xfrm>
            <a:off x="4645152" y="1033272"/>
            <a:ext cx="341985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74C3C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74C3C"/>
                </a:solidFill>
                <a:latin typeface="Calibri"/>
                <a:ea typeface="Calibri"/>
                <a:cs typeface="Calibri"/>
                <a:sym typeface="Calibri"/>
              </a:rPr>
              <a:t>Inappropriate Scenarios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6"/>
          <p:cNvSpPr/>
          <p:nvPr/>
        </p:nvSpPr>
        <p:spPr>
          <a:xfrm>
            <a:off x="4645152" y="1243584"/>
            <a:ext cx="3419856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Rare but legitimate high-impact events (ICU stays,</a:t>
            </a:r>
            <a:endParaRPr/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    large purchases)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Small datasets where every row matters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Risk: model blind to critical regimes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6"/>
          <p:cNvSpPr/>
          <p:nvPr/>
        </p:nvSpPr>
        <p:spPr>
          <a:xfrm>
            <a:off x="640080" y="2571750"/>
            <a:ext cx="7498080" cy="105156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6"/>
          <p:cNvSpPr/>
          <p:nvPr/>
        </p:nvSpPr>
        <p:spPr>
          <a:xfrm>
            <a:off x="713232" y="2608326"/>
            <a:ext cx="7351776" cy="164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REMOVAL USING PERCENTILE MASK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6"/>
          <p:cNvSpPr/>
          <p:nvPr/>
        </p:nvSpPr>
        <p:spPr>
          <a:xfrm>
            <a:off x="713232" y="2791206"/>
            <a:ext cx="7351776" cy="777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upper_99 = df11["income"].quantile(0.99)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mask_keep = df11["income"] &lt;= upper_99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df11_removed = df11[mask_keep].copy()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print("Original rows:", len(df11), "After removal:", len(df11_removed))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7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7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11 · OUTLIER STRATEGIES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7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Visual Comparison of Capping vs Removal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7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Boxplots reveal shifts in quartiles and tails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7"/>
          <p:cNvSpPr/>
          <p:nvPr/>
        </p:nvSpPr>
        <p:spPr>
          <a:xfrm>
            <a:off x="640080" y="1082585"/>
            <a:ext cx="3749040" cy="91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7"/>
          <p:cNvSpPr/>
          <p:nvPr/>
        </p:nvSpPr>
        <p:spPr>
          <a:xfrm>
            <a:off x="713232" y="1128305"/>
            <a:ext cx="360273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What to Look For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7"/>
          <p:cNvSpPr/>
          <p:nvPr/>
        </p:nvSpPr>
        <p:spPr>
          <a:xfrm>
            <a:off x="713232" y="1338617"/>
            <a:ext cx="3602736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How far whiskers extend after treatment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Whether central bulk (IQR) is significantly altered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Whether many points cluster at cap boundary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7"/>
          <p:cNvSpPr/>
          <p:nvPr/>
        </p:nvSpPr>
        <p:spPr>
          <a:xfrm>
            <a:off x="4572000" y="1082585"/>
            <a:ext cx="3566160" cy="914400"/>
          </a:xfrm>
          <a:prstGeom prst="rect">
            <a:avLst/>
          </a:prstGeom>
          <a:solidFill>
            <a:srgbClr val="E8F4FD"/>
          </a:solidFill>
          <a:ln w="12700" cap="flat" cmpd="sng">
            <a:solidFill>
              <a:srgbClr val="3498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7"/>
          <p:cNvSpPr/>
          <p:nvPr/>
        </p:nvSpPr>
        <p:spPr>
          <a:xfrm>
            <a:off x="4645152" y="1128305"/>
            <a:ext cx="341985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Interpretation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7"/>
          <p:cNvSpPr/>
          <p:nvPr/>
        </p:nvSpPr>
        <p:spPr>
          <a:xfrm>
            <a:off x="4645152" y="1338617"/>
            <a:ext cx="3419856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Raw: long whiskers, extreme outliers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Capped: whiskers truncated, same N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Removed: shorter whiskers, reduced N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7"/>
          <p:cNvSpPr/>
          <p:nvPr/>
        </p:nvSpPr>
        <p:spPr>
          <a:xfrm>
            <a:off x="640080" y="2110306"/>
            <a:ext cx="7498080" cy="1158686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7"/>
          <p:cNvSpPr/>
          <p:nvPr/>
        </p:nvSpPr>
        <p:spPr>
          <a:xfrm>
            <a:off x="713232" y="2146882"/>
            <a:ext cx="7351776" cy="181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BOXPLOTS FOR RAW, CAPPED, AND REMOVED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7"/>
          <p:cNvSpPr/>
          <p:nvPr/>
        </p:nvSpPr>
        <p:spPr>
          <a:xfrm>
            <a:off x="713232" y="2329762"/>
            <a:ext cx="7351776" cy="856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data_to_plot = [df11["income"], df11["income_cap_1_99"], df11_removed["income"]]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labels = ["Raw", "Capped (1-99%)", "Removed (&gt;99%)"]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plt.figure(figsize=(8,4)); sns.boxplot(data=data_to_plot)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plt.xticks(range(len(labels)), labels); plt.xscale("log")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2" name="Google Shape;162;p7" descr="A diagram of different colored squares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51508" y="3382313"/>
            <a:ext cx="2440983" cy="16273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8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8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8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11 · OUTLIER STRATEGIES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8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ML Model Sensitivity to Outlier Strategies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8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Different models respond differently to extreme values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8"/>
          <p:cNvSpPr/>
          <p:nvPr/>
        </p:nvSpPr>
        <p:spPr>
          <a:xfrm>
            <a:off x="640080" y="987551"/>
            <a:ext cx="2468880" cy="1220389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8"/>
          <p:cNvSpPr/>
          <p:nvPr/>
        </p:nvSpPr>
        <p:spPr>
          <a:xfrm>
            <a:off x="713232" y="1033272"/>
            <a:ext cx="2322576" cy="244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Linear/Logistic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8"/>
          <p:cNvSpPr/>
          <p:nvPr/>
        </p:nvSpPr>
        <p:spPr>
          <a:xfrm>
            <a:off x="713232" y="1243583"/>
            <a:ext cx="2322576" cy="793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Highly sensitive due to squared/log loss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Outliers → large gradients, unstable parameters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8"/>
          <p:cNvSpPr/>
          <p:nvPr/>
        </p:nvSpPr>
        <p:spPr>
          <a:xfrm>
            <a:off x="3246120" y="987551"/>
            <a:ext cx="2331720" cy="1220389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8"/>
          <p:cNvSpPr/>
          <p:nvPr/>
        </p:nvSpPr>
        <p:spPr>
          <a:xfrm>
            <a:off x="3319272" y="1033272"/>
            <a:ext cx="2185416" cy="244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Tree-Based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8"/>
          <p:cNvSpPr/>
          <p:nvPr/>
        </p:nvSpPr>
        <p:spPr>
          <a:xfrm>
            <a:off x="3319272" y="1243583"/>
            <a:ext cx="2185416" cy="793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More robust but still affected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Splits may focus on rare extremes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8"/>
          <p:cNvSpPr/>
          <p:nvPr/>
        </p:nvSpPr>
        <p:spPr>
          <a:xfrm>
            <a:off x="5715000" y="987551"/>
            <a:ext cx="2423160" cy="1220389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8"/>
          <p:cNvSpPr/>
          <p:nvPr/>
        </p:nvSpPr>
        <p:spPr>
          <a:xfrm>
            <a:off x="5788152" y="1033272"/>
            <a:ext cx="2276856" cy="244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Regularization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8"/>
          <p:cNvSpPr/>
          <p:nvPr/>
        </p:nvSpPr>
        <p:spPr>
          <a:xfrm>
            <a:off x="5788152" y="1243583"/>
            <a:ext cx="2276856" cy="793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L1/L2 partially mitigates but doesn't fix underlying data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8"/>
          <p:cNvSpPr/>
          <p:nvPr/>
        </p:nvSpPr>
        <p:spPr>
          <a:xfrm>
            <a:off x="640080" y="2427395"/>
            <a:ext cx="7498080" cy="180439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8"/>
          <p:cNvSpPr/>
          <p:nvPr/>
        </p:nvSpPr>
        <p:spPr>
          <a:xfrm>
            <a:off x="713232" y="2463971"/>
            <a:ext cx="7351776" cy="219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LOGISTIC REGRESSION WITH/WITHOUT CAPPING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8"/>
          <p:cNvSpPr/>
          <p:nvPr/>
        </p:nvSpPr>
        <p:spPr>
          <a:xfrm>
            <a:off x="713232" y="2646850"/>
            <a:ext cx="7351776" cy="1037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from sklearn.linear_model import LogisticRegression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threshold = df_model["income"].quantile(0.9)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df_model["target"] = (df_model["income"] &gt;= threshold).astype(int)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clf_raw = LogisticRegression().fit(X_raw, y); clf_cap = LogisticRegression().fit(X_cap, y)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print("Coef raw:", clf_raw.coef_[0][0], "Coef capped:", clf_cap.coef_[0][0])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9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9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9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11 · OUTLIER STRATEGIES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9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When NOT to Remove or Cap Outliers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9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Sometimes extremes ARE the signal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9"/>
          <p:cNvSpPr/>
          <p:nvPr/>
        </p:nvSpPr>
        <p:spPr>
          <a:xfrm>
            <a:off x="640080" y="1314655"/>
            <a:ext cx="3749040" cy="100584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9"/>
          <p:cNvSpPr/>
          <p:nvPr/>
        </p:nvSpPr>
        <p:spPr>
          <a:xfrm>
            <a:off x="713232" y="1360375"/>
            <a:ext cx="360273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Domains Where Extremes Matter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9"/>
          <p:cNvSpPr/>
          <p:nvPr/>
        </p:nvSpPr>
        <p:spPr>
          <a:xfrm>
            <a:off x="713232" y="1570687"/>
            <a:ext cx="3602736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Fraud detection: rare high-value fraudulent transactions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Risk modeling: catastrophic failures, defaults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Medical outcomes: rare severe complications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9"/>
          <p:cNvSpPr/>
          <p:nvPr/>
        </p:nvSpPr>
        <p:spPr>
          <a:xfrm>
            <a:off x="4572000" y="1314655"/>
            <a:ext cx="3566160" cy="1005840"/>
          </a:xfrm>
          <a:prstGeom prst="rect">
            <a:avLst/>
          </a:prstGeom>
          <a:solidFill>
            <a:srgbClr val="E8F8F0"/>
          </a:solidFill>
          <a:ln w="12700" cap="flat" cmpd="sng">
            <a:solidFill>
              <a:srgbClr val="27AE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9"/>
          <p:cNvSpPr/>
          <p:nvPr/>
        </p:nvSpPr>
        <p:spPr>
          <a:xfrm>
            <a:off x="4645152" y="1360375"/>
            <a:ext cx="341985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Alternative Strategies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9"/>
          <p:cNvSpPr/>
          <p:nvPr/>
        </p:nvSpPr>
        <p:spPr>
          <a:xfrm>
            <a:off x="4645152" y="1570687"/>
            <a:ext cx="3419856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Use robust loss functions (Huber loss)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Model tails separately (two-stage modeling)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Weight rare events appropriately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9"/>
          <p:cNvSpPr/>
          <p:nvPr/>
        </p:nvSpPr>
        <p:spPr>
          <a:xfrm>
            <a:off x="640080" y="2647598"/>
            <a:ext cx="7498080" cy="96012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9"/>
          <p:cNvSpPr/>
          <p:nvPr/>
        </p:nvSpPr>
        <p:spPr>
          <a:xfrm>
            <a:off x="713232" y="2684174"/>
            <a:ext cx="7351776" cy="164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IDENTIFYING TAIL FOR SPECIAL TREATMENT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9"/>
          <p:cNvSpPr/>
          <p:nvPr/>
        </p:nvSpPr>
        <p:spPr>
          <a:xfrm>
            <a:off x="713232" y="2867054"/>
            <a:ext cx="7351776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high_tail = df11["income"] &gt;= df11["income"].quantile(0.995)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df_tail = df11[high_tail]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df_main = df11[~high_tail]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print("Tail count:", len(df_tail), "Main count:", len(df_main))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6424</Words>
  <Application>Microsoft Office PowerPoint</Application>
  <PresentationFormat>On-screen Show (16:9)</PresentationFormat>
  <Paragraphs>812</Paragraphs>
  <Slides>43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7" baseType="lpstr">
      <vt:lpstr>Arial</vt:lpstr>
      <vt:lpstr>Calibri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PptxGenJS</dc:creator>
  <cp:lastModifiedBy>حسن عبدالله بن علي السني</cp:lastModifiedBy>
  <cp:revision>1</cp:revision>
  <dcterms:created xsi:type="dcterms:W3CDTF">2025-12-17T18:21:31Z</dcterms:created>
  <dcterms:modified xsi:type="dcterms:W3CDTF">2026-02-03T06:33:45Z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544592f-122c-4ea9-81d7-29d2f08cb32b_Enabled">
    <vt:lpwstr>true</vt:lpwstr>
  </property>
  <property fmtid="{D5CDD505-2E9C-101B-9397-08002B2CF9AE}" pid="3" name="MSIP_Label_4544592f-122c-4ea9-81d7-29d2f08cb32b_SetDate">
    <vt:lpwstr>2025-12-19T12:45:09Z</vt:lpwstr>
  </property>
  <property fmtid="{D5CDD505-2E9C-101B-9397-08002B2CF9AE}" pid="4" name="MSIP_Label_4544592f-122c-4ea9-81d7-29d2f08cb32b_Method">
    <vt:lpwstr>Standard</vt:lpwstr>
  </property>
  <property fmtid="{D5CDD505-2E9C-101B-9397-08002B2CF9AE}" pid="5" name="MSIP_Label_4544592f-122c-4ea9-81d7-29d2f08cb32b_Name">
    <vt:lpwstr>General</vt:lpwstr>
  </property>
  <property fmtid="{D5CDD505-2E9C-101B-9397-08002B2CF9AE}" pid="6" name="MSIP_Label_4544592f-122c-4ea9-81d7-29d2f08cb32b_SiteId">
    <vt:lpwstr>5d484851-cd2b-4ae2-95b6-1dc9e15a829f</vt:lpwstr>
  </property>
  <property fmtid="{D5CDD505-2E9C-101B-9397-08002B2CF9AE}" pid="7" name="MSIP_Label_4544592f-122c-4ea9-81d7-29d2f08cb32b_ActionId">
    <vt:lpwstr>9997f8e2-4a4f-410e-ba0f-4c70e1c00853</vt:lpwstr>
  </property>
  <property fmtid="{D5CDD505-2E9C-101B-9397-08002B2CF9AE}" pid="8" name="MSIP_Label_4544592f-122c-4ea9-81d7-29d2f08cb32b_ContentBits">
    <vt:lpwstr>2</vt:lpwstr>
  </property>
  <property fmtid="{D5CDD505-2E9C-101B-9397-08002B2CF9AE}" pid="9" name="MSIP_Label_4544592f-122c-4ea9-81d7-29d2f08cb32b_Tag">
    <vt:lpwstr>50, 3, 0, 1</vt:lpwstr>
  </property>
  <property fmtid="{D5CDD505-2E9C-101B-9397-08002B2CF9AE}" pid="10" name="ClassificationContentMarkingFooterLocations">
    <vt:lpwstr>Office Theme:3</vt:lpwstr>
  </property>
  <property fmtid="{D5CDD505-2E9C-101B-9397-08002B2CF9AE}" pid="11" name="ClassificationContentMarkingFooterText">
    <vt:lpwstr>Internal</vt:lpwstr>
  </property>
</Properties>
</file>